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83" r:id="rId3"/>
    <p:sldId id="257" r:id="rId5"/>
    <p:sldId id="289" r:id="rId6"/>
    <p:sldId id="262" r:id="rId7"/>
    <p:sldId id="341" r:id="rId8"/>
    <p:sldId id="290" r:id="rId9"/>
    <p:sldId id="344" r:id="rId10"/>
    <p:sldId id="366" r:id="rId11"/>
    <p:sldId id="382" r:id="rId12"/>
    <p:sldId id="368" r:id="rId13"/>
    <p:sldId id="345" r:id="rId14"/>
    <p:sldId id="383" r:id="rId15"/>
    <p:sldId id="347"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003366"/>
    <a:srgbClr val="839CE1"/>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354" y="570"/>
      </p:cViewPr>
      <p:guideLst>
        <p:guide orient="horz" pos="2154"/>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9048D-CEE4-4833-B580-B7929D819F4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C9D46D-7B74-4E19-BB86-1CCF8670FE5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C9D46D-7B74-4E19-BB86-1CCF8670FE5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A28F2FA-13A9-4EBC-B74F-7F892098883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5A04FC-F03D-4A2A-8928-F6621BE80E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A28F2FA-13A9-4EBC-B74F-7F89209888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5A04FC-F03D-4A2A-8928-F6621BE80E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A28F2FA-13A9-4EBC-B74F-7F89209888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5A04FC-F03D-4A2A-8928-F6621BE80E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4F4F4"/>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4F4F4"/>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A28F2FA-13A9-4EBC-B74F-7F892098883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75A04FC-F03D-4A2A-8928-F6621BE80E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A28F2FA-13A9-4EBC-B74F-7F892098883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5A04FC-F03D-4A2A-8928-F6621BE80E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A28F2FA-13A9-4EBC-B74F-7F892098883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75A04FC-F03D-4A2A-8928-F6621BE80E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A28F2FA-13A9-4EBC-B74F-7F892098883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75A04FC-F03D-4A2A-8928-F6621BE80E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A28F2FA-13A9-4EBC-B74F-7F892098883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75A04FC-F03D-4A2A-8928-F6621BE80E2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28F2FA-13A9-4EBC-B74F-7F892098883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5A04FC-F03D-4A2A-8928-F6621BE80E2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5.png"/><Relationship Id="rId6" Type="http://schemas.microsoft.com/office/2007/relationships/media" Target="../media/media1.mp3"/><Relationship Id="rId5" Type="http://schemas.openxmlformats.org/officeDocument/2006/relationships/audio" Target="../media/media1.mp3"/><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8960" y="1641758"/>
            <a:ext cx="12244521" cy="243037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 name="等腰三角形 36"/>
          <p:cNvSpPr/>
          <p:nvPr/>
        </p:nvSpPr>
        <p:spPr>
          <a:xfrm rot="10800000">
            <a:off x="8057239" y="1641757"/>
            <a:ext cx="4348442" cy="398246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等腰三角形 24"/>
          <p:cNvSpPr/>
          <p:nvPr/>
        </p:nvSpPr>
        <p:spPr>
          <a:xfrm>
            <a:off x="-247516" y="808646"/>
            <a:ext cx="4068139" cy="3978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等腰三角形 7"/>
          <p:cNvSpPr/>
          <p:nvPr/>
        </p:nvSpPr>
        <p:spPr>
          <a:xfrm rot="9776642">
            <a:off x="4330701" y="1955799"/>
            <a:ext cx="3505200" cy="3352800"/>
          </a:xfrm>
          <a:prstGeom prst="triangle">
            <a:avLst/>
          </a:prstGeom>
          <a:no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等腰三角形 8"/>
          <p:cNvSpPr/>
          <p:nvPr/>
        </p:nvSpPr>
        <p:spPr>
          <a:xfrm rot="10307628">
            <a:off x="4330701" y="1943099"/>
            <a:ext cx="3505200" cy="3352800"/>
          </a:xfrm>
          <a:prstGeom prst="triangle">
            <a:avLst/>
          </a:prstGeom>
          <a:no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 name="直接连接符 3"/>
          <p:cNvCxnSpPr>
            <a:stCxn id="8" idx="4"/>
            <a:endCxn id="8" idx="2"/>
          </p:cNvCxnSpPr>
          <p:nvPr/>
        </p:nvCxnSpPr>
        <p:spPr>
          <a:xfrm flipV="1">
            <a:off x="3916085" y="1515482"/>
            <a:ext cx="3351037" cy="1028095"/>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8" idx="2"/>
            <a:endCxn id="8" idx="0"/>
          </p:cNvCxnSpPr>
          <p:nvPr/>
        </p:nvCxnSpPr>
        <p:spPr>
          <a:xfrm flipH="1">
            <a:off x="6574999" y="1515482"/>
            <a:ext cx="692123" cy="3719387"/>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3916085" y="2543577"/>
            <a:ext cx="2658914" cy="2691292"/>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9" idx="4"/>
            <a:endCxn id="9" idx="2"/>
          </p:cNvCxnSpPr>
          <p:nvPr/>
        </p:nvCxnSpPr>
        <p:spPr>
          <a:xfrm flipV="1">
            <a:off x="4109364" y="1710105"/>
            <a:ext cx="3469309" cy="500318"/>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9" idx="2"/>
            <a:endCxn id="9" idx="0"/>
          </p:cNvCxnSpPr>
          <p:nvPr/>
        </p:nvCxnSpPr>
        <p:spPr>
          <a:xfrm flipH="1">
            <a:off x="6322584" y="1710105"/>
            <a:ext cx="1256089" cy="3568629"/>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9" idx="4"/>
          </p:cNvCxnSpPr>
          <p:nvPr/>
        </p:nvCxnSpPr>
        <p:spPr>
          <a:xfrm flipH="1" flipV="1">
            <a:off x="4109364" y="2210423"/>
            <a:ext cx="2213220" cy="3068311"/>
          </a:xfrm>
          <a:prstGeom prst="line">
            <a:avLst/>
          </a:prstGeom>
          <a:ln>
            <a:solidFill>
              <a:schemeClr val="accent1">
                <a:lumMod val="50000"/>
                <a:lumOff val="50000"/>
                <a:alpha val="49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410307" y="2330423"/>
            <a:ext cx="6583680" cy="1198880"/>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从单独一张照片中预测光照信息</a:t>
            </a:r>
            <a:endParaRPr lang="zh-CN" altLang="en-US" sz="3600" dirty="0">
              <a:solidFill>
                <a:schemeClr val="bg1"/>
              </a:solidFill>
              <a:latin typeface="微软雅黑" panose="020B0503020204020204" pitchFamily="34" charset="-122"/>
              <a:ea typeface="微软雅黑" panose="020B0503020204020204" pitchFamily="34" charset="-122"/>
            </a:endParaRPr>
          </a:p>
          <a:p>
            <a:pPr algn="ctr"/>
            <a:r>
              <a:rPr lang="zh-CN" altLang="en-US" sz="3600" dirty="0">
                <a:solidFill>
                  <a:schemeClr val="bg1"/>
                </a:solidFill>
                <a:latin typeface="微软雅黑" panose="020B0503020204020204" pitchFamily="34" charset="-122"/>
                <a:ea typeface="微软雅黑" panose="020B0503020204020204" pitchFamily="34" charset="-122"/>
              </a:rPr>
              <a:t>读书报告</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34" name="等腰三角形 33"/>
          <p:cNvSpPr/>
          <p:nvPr/>
        </p:nvSpPr>
        <p:spPr>
          <a:xfrm>
            <a:off x="-100331" y="1316153"/>
            <a:ext cx="3814635" cy="3828163"/>
          </a:xfrm>
          <a:prstGeom prst="triangle">
            <a:avLst/>
          </a:prstGeom>
          <a:blipFill dpi="0" rotWithShape="1">
            <a:blip r:embed="rId1"/>
            <a:srcRect/>
            <a:stretch>
              <a:fillRect l="-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等腰三角形 34"/>
          <p:cNvSpPr/>
          <p:nvPr/>
        </p:nvSpPr>
        <p:spPr>
          <a:xfrm rot="10800000">
            <a:off x="8298389" y="1427791"/>
            <a:ext cx="3907171" cy="3469862"/>
          </a:xfrm>
          <a:prstGeom prst="triangle">
            <a:avLst/>
          </a:prstGeom>
          <a:blipFill dpi="0" rotWithShape="0">
            <a:blip r:embed="rId2"/>
            <a:srcRect/>
            <a:stretch>
              <a:fillRect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等腰三角形 5"/>
          <p:cNvSpPr/>
          <p:nvPr/>
        </p:nvSpPr>
        <p:spPr>
          <a:xfrm rot="10800000">
            <a:off x="8785359" y="4066824"/>
            <a:ext cx="3356758" cy="4095668"/>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885205"/>
              <a:gd name="connsiteY0-58" fmla="*/ 6359897 h 6359897"/>
              <a:gd name="connsiteX1-59" fmla="*/ 885205 w 885205"/>
              <a:gd name="connsiteY1-60" fmla="*/ 3713019 h 6359897"/>
              <a:gd name="connsiteX2-61" fmla="*/ 53933 w 885205"/>
              <a:gd name="connsiteY2-62" fmla="*/ 0 h 6359897"/>
              <a:gd name="connsiteX3-63" fmla="*/ 0 w 885205"/>
              <a:gd name="connsiteY3-64" fmla="*/ 6359897 h 6359897"/>
              <a:gd name="connsiteX0-65" fmla="*/ 2776353 w 3661558"/>
              <a:gd name="connsiteY0-66" fmla="*/ 4095668 h 4095668"/>
              <a:gd name="connsiteX1-67" fmla="*/ 3661558 w 3661558"/>
              <a:gd name="connsiteY1-68" fmla="*/ 1448790 h 4095668"/>
              <a:gd name="connsiteX2-69" fmla="*/ 0 w 3661558"/>
              <a:gd name="connsiteY2-70" fmla="*/ 0 h 4095668"/>
              <a:gd name="connsiteX3-71" fmla="*/ 2776353 w 3661558"/>
              <a:gd name="connsiteY3-72" fmla="*/ 4095668 h 4095668"/>
              <a:gd name="connsiteX0-73" fmla="*/ 2776353 w 2993901"/>
              <a:gd name="connsiteY0-74" fmla="*/ 4095668 h 4095668"/>
              <a:gd name="connsiteX1-75" fmla="*/ 2993901 w 2993901"/>
              <a:gd name="connsiteY1-76" fmla="*/ 2305133 h 4095668"/>
              <a:gd name="connsiteX2-77" fmla="*/ 0 w 2993901"/>
              <a:gd name="connsiteY2-78" fmla="*/ 0 h 4095668"/>
              <a:gd name="connsiteX3-79" fmla="*/ 2776353 w 2993901"/>
              <a:gd name="connsiteY3-80" fmla="*/ 4095668 h 4095668"/>
              <a:gd name="connsiteX0-81" fmla="*/ 2776353 w 3356758"/>
              <a:gd name="connsiteY0-82" fmla="*/ 4095668 h 4095668"/>
              <a:gd name="connsiteX1-83" fmla="*/ 3356758 w 3356758"/>
              <a:gd name="connsiteY1-84" fmla="*/ 1971304 h 4095668"/>
              <a:gd name="connsiteX2-85" fmla="*/ 0 w 3356758"/>
              <a:gd name="connsiteY2-86" fmla="*/ 0 h 4095668"/>
              <a:gd name="connsiteX3-87" fmla="*/ 2776353 w 3356758"/>
              <a:gd name="connsiteY3-88" fmla="*/ 4095668 h 4095668"/>
            </a:gdLst>
            <a:ahLst/>
            <a:cxnLst>
              <a:cxn ang="0">
                <a:pos x="connsiteX0-1" y="connsiteY0-2"/>
              </a:cxn>
              <a:cxn ang="0">
                <a:pos x="connsiteX1-3" y="connsiteY1-4"/>
              </a:cxn>
              <a:cxn ang="0">
                <a:pos x="connsiteX2-5" y="connsiteY2-6"/>
              </a:cxn>
              <a:cxn ang="0">
                <a:pos x="connsiteX3-7" y="connsiteY3-8"/>
              </a:cxn>
            </a:cxnLst>
            <a:rect l="l" t="t" r="r" b="b"/>
            <a:pathLst>
              <a:path w="3356758" h="4095668">
                <a:moveTo>
                  <a:pt x="2776353" y="4095668"/>
                </a:moveTo>
                <a:lnTo>
                  <a:pt x="3356758" y="1971304"/>
                </a:lnTo>
                <a:lnTo>
                  <a:pt x="0" y="0"/>
                </a:lnTo>
                <a:lnTo>
                  <a:pt x="2776353" y="409566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49" name="等腰三角形 5"/>
          <p:cNvSpPr/>
          <p:nvPr/>
        </p:nvSpPr>
        <p:spPr>
          <a:xfrm rot="10800000">
            <a:off x="3742884" y="4102914"/>
            <a:ext cx="1959263" cy="471978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Lst>
            <a:ahLst/>
            <a:cxnLst>
              <a:cxn ang="0">
                <a:pos x="connsiteX0-1" y="connsiteY0-2"/>
              </a:cxn>
              <a:cxn ang="0">
                <a:pos x="connsiteX1-3" y="connsiteY1-4"/>
              </a:cxn>
              <a:cxn ang="0">
                <a:pos x="connsiteX2-5" y="connsiteY2-6"/>
              </a:cxn>
              <a:cxn ang="0">
                <a:pos x="connsiteX3-7" y="connsiteY3-8"/>
              </a:cxn>
            </a:cxnLst>
            <a:rect l="l" t="t" r="r" b="b"/>
            <a:pathLst>
              <a:path w="1959263" h="4719783">
                <a:moveTo>
                  <a:pt x="0" y="4719783"/>
                </a:moveTo>
                <a:lnTo>
                  <a:pt x="1959263" y="3713019"/>
                </a:lnTo>
                <a:lnTo>
                  <a:pt x="1127991" y="0"/>
                </a:lnTo>
                <a:lnTo>
                  <a:pt x="0" y="47197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grpSp>
        <p:nvGrpSpPr>
          <p:cNvPr id="50" name="组合 49"/>
          <p:cNvGrpSpPr/>
          <p:nvPr/>
        </p:nvGrpSpPr>
        <p:grpSpPr>
          <a:xfrm>
            <a:off x="1419405" y="5913379"/>
            <a:ext cx="671712" cy="671712"/>
            <a:chOff x="4225754" y="1305648"/>
            <a:chExt cx="671712" cy="671712"/>
          </a:xfrm>
        </p:grpSpPr>
        <p:sp>
          <p:nvSpPr>
            <p:cNvPr id="51" name="椭圆 50"/>
            <p:cNvSpPr/>
            <p:nvPr/>
          </p:nvSpPr>
          <p:spPr>
            <a:xfrm>
              <a:off x="4225754" y="1305648"/>
              <a:ext cx="671712" cy="6717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52" name="组 6"/>
            <p:cNvGrpSpPr/>
            <p:nvPr/>
          </p:nvGrpSpPr>
          <p:grpSpPr>
            <a:xfrm>
              <a:off x="4353018" y="1455626"/>
              <a:ext cx="417183" cy="371755"/>
              <a:chOff x="4148138" y="2051050"/>
              <a:chExt cx="874713" cy="779463"/>
            </a:xfrm>
            <a:solidFill>
              <a:schemeClr val="bg1"/>
            </a:solidFill>
          </p:grpSpPr>
          <p:sp>
            <p:nvSpPr>
              <p:cNvPr id="53" name="Freeform 72"/>
              <p:cNvSpPr>
                <a:spLocks noEditPoints="1"/>
              </p:cNvSpPr>
              <p:nvPr/>
            </p:nvSpPr>
            <p:spPr bwMode="auto">
              <a:xfrm>
                <a:off x="4367213" y="2193925"/>
                <a:ext cx="655638" cy="563563"/>
              </a:xfrm>
              <a:custGeom>
                <a:avLst/>
                <a:gdLst>
                  <a:gd name="T0" fmla="*/ 295 w 313"/>
                  <a:gd name="T1" fmla="*/ 88 h 268"/>
                  <a:gd name="T2" fmla="*/ 282 w 313"/>
                  <a:gd name="T3" fmla="*/ 88 h 268"/>
                  <a:gd name="T4" fmla="*/ 298 w 313"/>
                  <a:gd name="T5" fmla="*/ 149 h 268"/>
                  <a:gd name="T6" fmla="*/ 273 w 313"/>
                  <a:gd name="T7" fmla="*/ 192 h 268"/>
                  <a:gd name="T8" fmla="*/ 24 w 313"/>
                  <a:gd name="T9" fmla="*/ 257 h 268"/>
                  <a:gd name="T10" fmla="*/ 21 w 313"/>
                  <a:gd name="T11" fmla="*/ 258 h 268"/>
                  <a:gd name="T12" fmla="*/ 37 w 313"/>
                  <a:gd name="T13" fmla="*/ 268 h 268"/>
                  <a:gd name="T14" fmla="*/ 295 w 313"/>
                  <a:gd name="T15" fmla="*/ 268 h 268"/>
                  <a:gd name="T16" fmla="*/ 313 w 313"/>
                  <a:gd name="T17" fmla="*/ 251 h 268"/>
                  <a:gd name="T18" fmla="*/ 313 w 313"/>
                  <a:gd name="T19" fmla="*/ 106 h 268"/>
                  <a:gd name="T20" fmla="*/ 295 w 313"/>
                  <a:gd name="T21" fmla="*/ 88 h 268"/>
                  <a:gd name="T22" fmla="*/ 292 w 313"/>
                  <a:gd name="T23" fmla="*/ 252 h 268"/>
                  <a:gd name="T24" fmla="*/ 158 w 313"/>
                  <a:gd name="T25" fmla="*/ 253 h 268"/>
                  <a:gd name="T26" fmla="*/ 153 w 313"/>
                  <a:gd name="T27" fmla="*/ 248 h 268"/>
                  <a:gd name="T28" fmla="*/ 158 w 313"/>
                  <a:gd name="T29" fmla="*/ 243 h 268"/>
                  <a:gd name="T30" fmla="*/ 292 w 313"/>
                  <a:gd name="T31" fmla="*/ 242 h 268"/>
                  <a:gd name="T32" fmla="*/ 297 w 313"/>
                  <a:gd name="T33" fmla="*/ 247 h 268"/>
                  <a:gd name="T34" fmla="*/ 292 w 313"/>
                  <a:gd name="T35" fmla="*/ 252 h 268"/>
                  <a:gd name="T36" fmla="*/ 282 w 313"/>
                  <a:gd name="T37" fmla="*/ 158 h 268"/>
                  <a:gd name="T38" fmla="*/ 281 w 313"/>
                  <a:gd name="T39" fmla="*/ 154 h 268"/>
                  <a:gd name="T40" fmla="*/ 245 w 313"/>
                  <a:gd name="T41" fmla="*/ 13 h 268"/>
                  <a:gd name="T42" fmla="*/ 228 w 313"/>
                  <a:gd name="T43" fmla="*/ 0 h 268"/>
                  <a:gd name="T44" fmla="*/ 223 w 313"/>
                  <a:gd name="T45" fmla="*/ 1 h 268"/>
                  <a:gd name="T46" fmla="*/ 210 w 313"/>
                  <a:gd name="T47" fmla="*/ 4 h 268"/>
                  <a:gd name="T48" fmla="*/ 241 w 313"/>
                  <a:gd name="T49" fmla="*/ 59 h 268"/>
                  <a:gd name="T50" fmla="*/ 227 w 313"/>
                  <a:gd name="T51" fmla="*/ 107 h 268"/>
                  <a:gd name="T52" fmla="*/ 2 w 313"/>
                  <a:gd name="T53" fmla="*/ 233 h 268"/>
                  <a:gd name="T54" fmla="*/ 0 w 313"/>
                  <a:gd name="T55" fmla="*/ 233 h 268"/>
                  <a:gd name="T56" fmla="*/ 15 w 313"/>
                  <a:gd name="T57" fmla="*/ 241 h 268"/>
                  <a:gd name="T58" fmla="*/ 19 w 313"/>
                  <a:gd name="T59" fmla="*/ 241 h 268"/>
                  <a:gd name="T60" fmla="*/ 269 w 313"/>
                  <a:gd name="T61" fmla="*/ 175 h 268"/>
                  <a:gd name="T62" fmla="*/ 282 w 313"/>
                  <a:gd name="T63" fmla="*/ 158 h 268"/>
                  <a:gd name="T64" fmla="*/ 259 w 313"/>
                  <a:gd name="T65" fmla="*/ 159 h 268"/>
                  <a:gd name="T66" fmla="*/ 131 w 313"/>
                  <a:gd name="T67" fmla="*/ 198 h 268"/>
                  <a:gd name="T68" fmla="*/ 125 w 313"/>
                  <a:gd name="T69" fmla="*/ 195 h 268"/>
                  <a:gd name="T70" fmla="*/ 128 w 313"/>
                  <a:gd name="T71" fmla="*/ 189 h 268"/>
                  <a:gd name="T72" fmla="*/ 256 w 313"/>
                  <a:gd name="T73" fmla="*/ 149 h 268"/>
                  <a:gd name="T74" fmla="*/ 263 w 313"/>
                  <a:gd name="T75" fmla="*/ 153 h 268"/>
                  <a:gd name="T76" fmla="*/ 259 w 313"/>
                  <a:gd name="T77" fmla="*/ 159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3" h="268">
                    <a:moveTo>
                      <a:pt x="295" y="88"/>
                    </a:moveTo>
                    <a:cubicBezTo>
                      <a:pt x="282" y="88"/>
                      <a:pt x="282" y="88"/>
                      <a:pt x="282" y="88"/>
                    </a:cubicBezTo>
                    <a:cubicBezTo>
                      <a:pt x="298" y="149"/>
                      <a:pt x="298" y="149"/>
                      <a:pt x="298" y="149"/>
                    </a:cubicBezTo>
                    <a:cubicBezTo>
                      <a:pt x="303" y="168"/>
                      <a:pt x="292" y="187"/>
                      <a:pt x="273" y="192"/>
                    </a:cubicBezTo>
                    <a:cubicBezTo>
                      <a:pt x="24" y="257"/>
                      <a:pt x="24" y="257"/>
                      <a:pt x="24" y="257"/>
                    </a:cubicBezTo>
                    <a:cubicBezTo>
                      <a:pt x="23" y="258"/>
                      <a:pt x="22" y="258"/>
                      <a:pt x="21" y="258"/>
                    </a:cubicBezTo>
                    <a:cubicBezTo>
                      <a:pt x="24" y="264"/>
                      <a:pt x="30" y="268"/>
                      <a:pt x="37" y="268"/>
                    </a:cubicBezTo>
                    <a:cubicBezTo>
                      <a:pt x="295" y="268"/>
                      <a:pt x="295" y="268"/>
                      <a:pt x="295" y="268"/>
                    </a:cubicBezTo>
                    <a:cubicBezTo>
                      <a:pt x="305" y="268"/>
                      <a:pt x="313" y="261"/>
                      <a:pt x="313" y="251"/>
                    </a:cubicBezTo>
                    <a:cubicBezTo>
                      <a:pt x="313" y="106"/>
                      <a:pt x="313" y="106"/>
                      <a:pt x="313" y="106"/>
                    </a:cubicBezTo>
                    <a:cubicBezTo>
                      <a:pt x="313" y="96"/>
                      <a:pt x="305" y="88"/>
                      <a:pt x="295" y="88"/>
                    </a:cubicBezTo>
                    <a:close/>
                    <a:moveTo>
                      <a:pt x="292" y="252"/>
                    </a:moveTo>
                    <a:cubicBezTo>
                      <a:pt x="158" y="253"/>
                      <a:pt x="158" y="253"/>
                      <a:pt x="158" y="253"/>
                    </a:cubicBezTo>
                    <a:cubicBezTo>
                      <a:pt x="155" y="253"/>
                      <a:pt x="153" y="251"/>
                      <a:pt x="153" y="248"/>
                    </a:cubicBezTo>
                    <a:cubicBezTo>
                      <a:pt x="153" y="245"/>
                      <a:pt x="155" y="243"/>
                      <a:pt x="158" y="243"/>
                    </a:cubicBezTo>
                    <a:cubicBezTo>
                      <a:pt x="292" y="242"/>
                      <a:pt x="292" y="242"/>
                      <a:pt x="292" y="242"/>
                    </a:cubicBezTo>
                    <a:cubicBezTo>
                      <a:pt x="295" y="242"/>
                      <a:pt x="297" y="245"/>
                      <a:pt x="297" y="247"/>
                    </a:cubicBezTo>
                    <a:cubicBezTo>
                      <a:pt x="297" y="250"/>
                      <a:pt x="295" y="252"/>
                      <a:pt x="292" y="252"/>
                    </a:cubicBezTo>
                    <a:close/>
                    <a:moveTo>
                      <a:pt x="282" y="158"/>
                    </a:moveTo>
                    <a:cubicBezTo>
                      <a:pt x="282" y="157"/>
                      <a:pt x="282" y="155"/>
                      <a:pt x="281" y="154"/>
                    </a:cubicBezTo>
                    <a:cubicBezTo>
                      <a:pt x="245" y="13"/>
                      <a:pt x="245" y="13"/>
                      <a:pt x="245" y="13"/>
                    </a:cubicBezTo>
                    <a:cubicBezTo>
                      <a:pt x="243" y="5"/>
                      <a:pt x="235" y="0"/>
                      <a:pt x="228" y="0"/>
                    </a:cubicBezTo>
                    <a:cubicBezTo>
                      <a:pt x="226" y="0"/>
                      <a:pt x="225" y="0"/>
                      <a:pt x="223" y="1"/>
                    </a:cubicBezTo>
                    <a:cubicBezTo>
                      <a:pt x="210" y="4"/>
                      <a:pt x="210" y="4"/>
                      <a:pt x="210" y="4"/>
                    </a:cubicBezTo>
                    <a:cubicBezTo>
                      <a:pt x="241" y="59"/>
                      <a:pt x="241" y="59"/>
                      <a:pt x="241" y="59"/>
                    </a:cubicBezTo>
                    <a:cubicBezTo>
                      <a:pt x="250" y="76"/>
                      <a:pt x="244" y="97"/>
                      <a:pt x="227" y="107"/>
                    </a:cubicBezTo>
                    <a:cubicBezTo>
                      <a:pt x="2" y="233"/>
                      <a:pt x="2" y="233"/>
                      <a:pt x="2" y="233"/>
                    </a:cubicBezTo>
                    <a:cubicBezTo>
                      <a:pt x="1" y="233"/>
                      <a:pt x="1" y="233"/>
                      <a:pt x="0" y="233"/>
                    </a:cubicBezTo>
                    <a:cubicBezTo>
                      <a:pt x="3" y="238"/>
                      <a:pt x="9" y="241"/>
                      <a:pt x="15" y="241"/>
                    </a:cubicBezTo>
                    <a:cubicBezTo>
                      <a:pt x="16" y="241"/>
                      <a:pt x="18" y="241"/>
                      <a:pt x="19" y="241"/>
                    </a:cubicBezTo>
                    <a:cubicBezTo>
                      <a:pt x="269" y="175"/>
                      <a:pt x="269" y="175"/>
                      <a:pt x="269" y="175"/>
                    </a:cubicBezTo>
                    <a:cubicBezTo>
                      <a:pt x="277" y="173"/>
                      <a:pt x="282" y="166"/>
                      <a:pt x="282" y="158"/>
                    </a:cubicBezTo>
                    <a:close/>
                    <a:moveTo>
                      <a:pt x="259" y="159"/>
                    </a:moveTo>
                    <a:cubicBezTo>
                      <a:pt x="131" y="198"/>
                      <a:pt x="131" y="198"/>
                      <a:pt x="131" y="198"/>
                    </a:cubicBezTo>
                    <a:cubicBezTo>
                      <a:pt x="129" y="199"/>
                      <a:pt x="126" y="198"/>
                      <a:pt x="125" y="195"/>
                    </a:cubicBezTo>
                    <a:cubicBezTo>
                      <a:pt x="124" y="192"/>
                      <a:pt x="126" y="190"/>
                      <a:pt x="128" y="189"/>
                    </a:cubicBezTo>
                    <a:cubicBezTo>
                      <a:pt x="256" y="149"/>
                      <a:pt x="256" y="149"/>
                      <a:pt x="256" y="149"/>
                    </a:cubicBezTo>
                    <a:cubicBezTo>
                      <a:pt x="259" y="149"/>
                      <a:pt x="262" y="150"/>
                      <a:pt x="263" y="153"/>
                    </a:cubicBezTo>
                    <a:cubicBezTo>
                      <a:pt x="263" y="155"/>
                      <a:pt x="262" y="158"/>
                      <a:pt x="259"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54" name="Freeform 73"/>
              <p:cNvSpPr>
                <a:spLocks noEditPoints="1"/>
              </p:cNvSpPr>
              <p:nvPr/>
            </p:nvSpPr>
            <p:spPr bwMode="auto">
              <a:xfrm>
                <a:off x="4148138" y="2051050"/>
                <a:ext cx="874713" cy="779463"/>
              </a:xfrm>
              <a:custGeom>
                <a:avLst/>
                <a:gdLst>
                  <a:gd name="T0" fmla="*/ 141 w 417"/>
                  <a:gd name="T1" fmla="*/ 336 h 371"/>
                  <a:gd name="T2" fmla="*/ 124 w 417"/>
                  <a:gd name="T3" fmla="*/ 326 h 371"/>
                  <a:gd name="T4" fmla="*/ 141 w 417"/>
                  <a:gd name="T5" fmla="*/ 371 h 371"/>
                  <a:gd name="T6" fmla="*/ 417 w 417"/>
                  <a:gd name="T7" fmla="*/ 354 h 371"/>
                  <a:gd name="T8" fmla="*/ 399 w 417"/>
                  <a:gd name="T9" fmla="*/ 336 h 371"/>
                  <a:gd name="T10" fmla="*/ 329 w 417"/>
                  <a:gd name="T11" fmla="*/ 136 h 371"/>
                  <a:gd name="T12" fmla="*/ 243 w 417"/>
                  <a:gd name="T13" fmla="*/ 0 h 371"/>
                  <a:gd name="T14" fmla="*/ 9 w 417"/>
                  <a:gd name="T15" fmla="*/ 128 h 371"/>
                  <a:gd name="T16" fmla="*/ 3 w 417"/>
                  <a:gd name="T17" fmla="*/ 152 h 371"/>
                  <a:gd name="T18" fmla="*/ 89 w 417"/>
                  <a:gd name="T19" fmla="*/ 287 h 371"/>
                  <a:gd name="T20" fmla="*/ 323 w 417"/>
                  <a:gd name="T21" fmla="*/ 159 h 371"/>
                  <a:gd name="T22" fmla="*/ 111 w 417"/>
                  <a:gd name="T23" fmla="*/ 220 h 371"/>
                  <a:gd name="T24" fmla="*/ 57 w 417"/>
                  <a:gd name="T25" fmla="*/ 122 h 371"/>
                  <a:gd name="T26" fmla="*/ 111 w 417"/>
                  <a:gd name="T27" fmla="*/ 220 h 371"/>
                  <a:gd name="T28" fmla="*/ 190 w 417"/>
                  <a:gd name="T29" fmla="*/ 210 h 371"/>
                  <a:gd name="T30" fmla="*/ 185 w 417"/>
                  <a:gd name="T31" fmla="*/ 201 h 371"/>
                  <a:gd name="T32" fmla="*/ 309 w 417"/>
                  <a:gd name="T33" fmla="*/ 139 h 371"/>
                  <a:gd name="T34" fmla="*/ 86 w 417"/>
                  <a:gd name="T35" fmla="*/ 165 h 371"/>
                  <a:gd name="T36" fmla="*/ 79 w 417"/>
                  <a:gd name="T37" fmla="*/ 147 h 371"/>
                  <a:gd name="T38" fmla="*/ 92 w 417"/>
                  <a:gd name="T39" fmla="*/ 155 h 371"/>
                  <a:gd name="T40" fmla="*/ 82 w 417"/>
                  <a:gd name="T41" fmla="*/ 138 h 371"/>
                  <a:gd name="T42" fmla="*/ 64 w 417"/>
                  <a:gd name="T43" fmla="*/ 136 h 371"/>
                  <a:gd name="T44" fmla="*/ 57 w 417"/>
                  <a:gd name="T45" fmla="*/ 152 h 371"/>
                  <a:gd name="T46" fmla="*/ 71 w 417"/>
                  <a:gd name="T47" fmla="*/ 178 h 371"/>
                  <a:gd name="T48" fmla="*/ 92 w 417"/>
                  <a:gd name="T49" fmla="*/ 195 h 371"/>
                  <a:gd name="T50" fmla="*/ 76 w 417"/>
                  <a:gd name="T51" fmla="*/ 188 h 371"/>
                  <a:gd name="T52" fmla="*/ 97 w 417"/>
                  <a:gd name="T53" fmla="*/ 204 h 371"/>
                  <a:gd name="T54" fmla="*/ 104 w 417"/>
                  <a:gd name="T55" fmla="*/ 207 h 371"/>
                  <a:gd name="T56" fmla="*/ 105 w 417"/>
                  <a:gd name="T57" fmla="*/ 199 h 371"/>
                  <a:gd name="T58" fmla="*/ 86 w 417"/>
                  <a:gd name="T59" fmla="*/ 165 h 371"/>
                  <a:gd name="T60" fmla="*/ 68 w 417"/>
                  <a:gd name="T61" fmla="*/ 163 h 371"/>
                  <a:gd name="T62" fmla="*/ 77 w 417"/>
                  <a:gd name="T63" fmla="*/ 168 h 371"/>
                  <a:gd name="T64" fmla="*/ 100 w 417"/>
                  <a:gd name="T65" fmla="*/ 190 h 371"/>
                  <a:gd name="T66" fmla="*/ 100 w 417"/>
                  <a:gd name="T67" fmla="*/ 18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7" h="371">
                    <a:moveTo>
                      <a:pt x="399" y="336"/>
                    </a:moveTo>
                    <a:cubicBezTo>
                      <a:pt x="141" y="336"/>
                      <a:pt x="141" y="336"/>
                      <a:pt x="141" y="336"/>
                    </a:cubicBezTo>
                    <a:cubicBezTo>
                      <a:pt x="134" y="336"/>
                      <a:pt x="128" y="332"/>
                      <a:pt x="125" y="326"/>
                    </a:cubicBezTo>
                    <a:cubicBezTo>
                      <a:pt x="125" y="326"/>
                      <a:pt x="124" y="326"/>
                      <a:pt x="124" y="326"/>
                    </a:cubicBezTo>
                    <a:cubicBezTo>
                      <a:pt x="124" y="354"/>
                      <a:pt x="124" y="354"/>
                      <a:pt x="124" y="354"/>
                    </a:cubicBezTo>
                    <a:cubicBezTo>
                      <a:pt x="124" y="363"/>
                      <a:pt x="132" y="371"/>
                      <a:pt x="141" y="371"/>
                    </a:cubicBezTo>
                    <a:cubicBezTo>
                      <a:pt x="399" y="371"/>
                      <a:pt x="399" y="371"/>
                      <a:pt x="399" y="371"/>
                    </a:cubicBezTo>
                    <a:cubicBezTo>
                      <a:pt x="409" y="371"/>
                      <a:pt x="417" y="363"/>
                      <a:pt x="417" y="354"/>
                    </a:cubicBezTo>
                    <a:cubicBezTo>
                      <a:pt x="417" y="319"/>
                      <a:pt x="417" y="319"/>
                      <a:pt x="417" y="319"/>
                    </a:cubicBezTo>
                    <a:cubicBezTo>
                      <a:pt x="417" y="329"/>
                      <a:pt x="409" y="336"/>
                      <a:pt x="399" y="336"/>
                    </a:cubicBezTo>
                    <a:close/>
                    <a:moveTo>
                      <a:pt x="332" y="144"/>
                    </a:moveTo>
                    <a:cubicBezTo>
                      <a:pt x="332" y="141"/>
                      <a:pt x="331" y="138"/>
                      <a:pt x="329" y="136"/>
                    </a:cubicBezTo>
                    <a:cubicBezTo>
                      <a:pt x="259" y="9"/>
                      <a:pt x="259" y="9"/>
                      <a:pt x="259" y="9"/>
                    </a:cubicBezTo>
                    <a:cubicBezTo>
                      <a:pt x="255" y="3"/>
                      <a:pt x="249" y="0"/>
                      <a:pt x="243" y="0"/>
                    </a:cubicBezTo>
                    <a:cubicBezTo>
                      <a:pt x="240" y="0"/>
                      <a:pt x="237" y="0"/>
                      <a:pt x="235" y="2"/>
                    </a:cubicBezTo>
                    <a:cubicBezTo>
                      <a:pt x="9" y="128"/>
                      <a:pt x="9" y="128"/>
                      <a:pt x="9" y="128"/>
                    </a:cubicBezTo>
                    <a:cubicBezTo>
                      <a:pt x="4" y="131"/>
                      <a:pt x="0" y="137"/>
                      <a:pt x="0" y="143"/>
                    </a:cubicBezTo>
                    <a:cubicBezTo>
                      <a:pt x="0" y="146"/>
                      <a:pt x="1" y="149"/>
                      <a:pt x="3" y="152"/>
                    </a:cubicBezTo>
                    <a:cubicBezTo>
                      <a:pt x="74" y="278"/>
                      <a:pt x="74" y="278"/>
                      <a:pt x="74" y="278"/>
                    </a:cubicBezTo>
                    <a:cubicBezTo>
                      <a:pt x="77" y="284"/>
                      <a:pt x="83" y="287"/>
                      <a:pt x="89" y="287"/>
                    </a:cubicBezTo>
                    <a:cubicBezTo>
                      <a:pt x="92" y="287"/>
                      <a:pt x="95" y="287"/>
                      <a:pt x="97" y="285"/>
                    </a:cubicBezTo>
                    <a:cubicBezTo>
                      <a:pt x="323" y="159"/>
                      <a:pt x="323" y="159"/>
                      <a:pt x="323" y="159"/>
                    </a:cubicBezTo>
                    <a:cubicBezTo>
                      <a:pt x="328" y="156"/>
                      <a:pt x="332" y="150"/>
                      <a:pt x="332" y="144"/>
                    </a:cubicBezTo>
                    <a:close/>
                    <a:moveTo>
                      <a:pt x="111" y="220"/>
                    </a:moveTo>
                    <a:cubicBezTo>
                      <a:pt x="88" y="232"/>
                      <a:pt x="58" y="220"/>
                      <a:pt x="43" y="193"/>
                    </a:cubicBezTo>
                    <a:cubicBezTo>
                      <a:pt x="29" y="166"/>
                      <a:pt x="35" y="134"/>
                      <a:pt x="57" y="122"/>
                    </a:cubicBezTo>
                    <a:cubicBezTo>
                      <a:pt x="80" y="110"/>
                      <a:pt x="110" y="122"/>
                      <a:pt x="125" y="149"/>
                    </a:cubicBezTo>
                    <a:cubicBezTo>
                      <a:pt x="139" y="176"/>
                      <a:pt x="133" y="208"/>
                      <a:pt x="111" y="220"/>
                    </a:cubicBezTo>
                    <a:close/>
                    <a:moveTo>
                      <a:pt x="307" y="146"/>
                    </a:moveTo>
                    <a:cubicBezTo>
                      <a:pt x="190" y="210"/>
                      <a:pt x="190" y="210"/>
                      <a:pt x="190" y="210"/>
                    </a:cubicBezTo>
                    <a:cubicBezTo>
                      <a:pt x="187" y="211"/>
                      <a:pt x="184" y="210"/>
                      <a:pt x="183" y="208"/>
                    </a:cubicBezTo>
                    <a:cubicBezTo>
                      <a:pt x="181" y="206"/>
                      <a:pt x="182" y="202"/>
                      <a:pt x="185" y="201"/>
                    </a:cubicBezTo>
                    <a:cubicBezTo>
                      <a:pt x="303" y="137"/>
                      <a:pt x="303" y="137"/>
                      <a:pt x="303" y="137"/>
                    </a:cubicBezTo>
                    <a:cubicBezTo>
                      <a:pt x="305" y="136"/>
                      <a:pt x="308" y="137"/>
                      <a:pt x="309" y="139"/>
                    </a:cubicBezTo>
                    <a:cubicBezTo>
                      <a:pt x="311" y="142"/>
                      <a:pt x="310" y="145"/>
                      <a:pt x="307" y="146"/>
                    </a:cubicBezTo>
                    <a:close/>
                    <a:moveTo>
                      <a:pt x="86" y="165"/>
                    </a:moveTo>
                    <a:cubicBezTo>
                      <a:pt x="76" y="147"/>
                      <a:pt x="76" y="147"/>
                      <a:pt x="76" y="147"/>
                    </a:cubicBezTo>
                    <a:cubicBezTo>
                      <a:pt x="77" y="147"/>
                      <a:pt x="78" y="147"/>
                      <a:pt x="79" y="147"/>
                    </a:cubicBezTo>
                    <a:cubicBezTo>
                      <a:pt x="83" y="149"/>
                      <a:pt x="85" y="153"/>
                      <a:pt x="85" y="153"/>
                    </a:cubicBezTo>
                    <a:cubicBezTo>
                      <a:pt x="87" y="155"/>
                      <a:pt x="90" y="156"/>
                      <a:pt x="92" y="155"/>
                    </a:cubicBezTo>
                    <a:cubicBezTo>
                      <a:pt x="95" y="153"/>
                      <a:pt x="96" y="150"/>
                      <a:pt x="94" y="148"/>
                    </a:cubicBezTo>
                    <a:cubicBezTo>
                      <a:pt x="94" y="147"/>
                      <a:pt x="90" y="140"/>
                      <a:pt x="82" y="138"/>
                    </a:cubicBezTo>
                    <a:cubicBezTo>
                      <a:pt x="78" y="137"/>
                      <a:pt x="75" y="137"/>
                      <a:pt x="71" y="138"/>
                    </a:cubicBezTo>
                    <a:cubicBezTo>
                      <a:pt x="70" y="136"/>
                      <a:pt x="67" y="135"/>
                      <a:pt x="64" y="136"/>
                    </a:cubicBezTo>
                    <a:cubicBezTo>
                      <a:pt x="62" y="138"/>
                      <a:pt x="61" y="141"/>
                      <a:pt x="62" y="143"/>
                    </a:cubicBezTo>
                    <a:cubicBezTo>
                      <a:pt x="60" y="145"/>
                      <a:pt x="58" y="148"/>
                      <a:pt x="57" y="152"/>
                    </a:cubicBezTo>
                    <a:cubicBezTo>
                      <a:pt x="55" y="160"/>
                      <a:pt x="58" y="167"/>
                      <a:pt x="59" y="168"/>
                    </a:cubicBezTo>
                    <a:cubicBezTo>
                      <a:pt x="59" y="169"/>
                      <a:pt x="63" y="176"/>
                      <a:pt x="71" y="178"/>
                    </a:cubicBezTo>
                    <a:cubicBezTo>
                      <a:pt x="75" y="179"/>
                      <a:pt x="78" y="179"/>
                      <a:pt x="82" y="178"/>
                    </a:cubicBezTo>
                    <a:cubicBezTo>
                      <a:pt x="92" y="195"/>
                      <a:pt x="92" y="195"/>
                      <a:pt x="92" y="195"/>
                    </a:cubicBezTo>
                    <a:cubicBezTo>
                      <a:pt x="86" y="195"/>
                      <a:pt x="83" y="191"/>
                      <a:pt x="82" y="190"/>
                    </a:cubicBezTo>
                    <a:cubicBezTo>
                      <a:pt x="81" y="187"/>
                      <a:pt x="78" y="186"/>
                      <a:pt x="76" y="188"/>
                    </a:cubicBezTo>
                    <a:cubicBezTo>
                      <a:pt x="73" y="189"/>
                      <a:pt x="72" y="192"/>
                      <a:pt x="74" y="194"/>
                    </a:cubicBezTo>
                    <a:cubicBezTo>
                      <a:pt x="77" y="201"/>
                      <a:pt x="86" y="208"/>
                      <a:pt x="97" y="204"/>
                    </a:cubicBezTo>
                    <a:cubicBezTo>
                      <a:pt x="97" y="205"/>
                      <a:pt x="97" y="205"/>
                      <a:pt x="97" y="205"/>
                    </a:cubicBezTo>
                    <a:cubicBezTo>
                      <a:pt x="99" y="208"/>
                      <a:pt x="102" y="209"/>
                      <a:pt x="104" y="207"/>
                    </a:cubicBezTo>
                    <a:cubicBezTo>
                      <a:pt x="107" y="206"/>
                      <a:pt x="108" y="203"/>
                      <a:pt x="106" y="201"/>
                    </a:cubicBezTo>
                    <a:cubicBezTo>
                      <a:pt x="105" y="199"/>
                      <a:pt x="105" y="199"/>
                      <a:pt x="105" y="199"/>
                    </a:cubicBezTo>
                    <a:cubicBezTo>
                      <a:pt x="114" y="192"/>
                      <a:pt x="113" y="181"/>
                      <a:pt x="109" y="175"/>
                    </a:cubicBezTo>
                    <a:cubicBezTo>
                      <a:pt x="106" y="168"/>
                      <a:pt x="97" y="161"/>
                      <a:pt x="86" y="165"/>
                    </a:cubicBezTo>
                    <a:close/>
                    <a:moveTo>
                      <a:pt x="74" y="168"/>
                    </a:moveTo>
                    <a:cubicBezTo>
                      <a:pt x="70" y="167"/>
                      <a:pt x="68" y="163"/>
                      <a:pt x="68" y="163"/>
                    </a:cubicBezTo>
                    <a:cubicBezTo>
                      <a:pt x="67" y="161"/>
                      <a:pt x="65" y="156"/>
                      <a:pt x="68" y="152"/>
                    </a:cubicBezTo>
                    <a:cubicBezTo>
                      <a:pt x="77" y="168"/>
                      <a:pt x="77" y="168"/>
                      <a:pt x="77" y="168"/>
                    </a:cubicBezTo>
                    <a:cubicBezTo>
                      <a:pt x="76" y="168"/>
                      <a:pt x="75" y="168"/>
                      <a:pt x="74" y="168"/>
                    </a:cubicBezTo>
                    <a:close/>
                    <a:moveTo>
                      <a:pt x="100" y="190"/>
                    </a:moveTo>
                    <a:cubicBezTo>
                      <a:pt x="91" y="174"/>
                      <a:pt x="91" y="174"/>
                      <a:pt x="91" y="174"/>
                    </a:cubicBezTo>
                    <a:cubicBezTo>
                      <a:pt x="96" y="174"/>
                      <a:pt x="99" y="178"/>
                      <a:pt x="100" y="180"/>
                    </a:cubicBezTo>
                    <a:cubicBezTo>
                      <a:pt x="101" y="181"/>
                      <a:pt x="103" y="186"/>
                      <a:pt x="100" y="1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grpSp>
        <p:nvGrpSpPr>
          <p:cNvPr id="55" name="组合 54"/>
          <p:cNvGrpSpPr/>
          <p:nvPr/>
        </p:nvGrpSpPr>
        <p:grpSpPr>
          <a:xfrm>
            <a:off x="2511056" y="5896886"/>
            <a:ext cx="671712" cy="671712"/>
            <a:chOff x="4237946" y="2594524"/>
            <a:chExt cx="671712" cy="671712"/>
          </a:xfrm>
        </p:grpSpPr>
        <p:sp>
          <p:nvSpPr>
            <p:cNvPr id="56" name="椭圆 55"/>
            <p:cNvSpPr/>
            <p:nvPr/>
          </p:nvSpPr>
          <p:spPr>
            <a:xfrm>
              <a:off x="4237946" y="2594524"/>
              <a:ext cx="671712" cy="6717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57" name="组 11"/>
            <p:cNvGrpSpPr/>
            <p:nvPr/>
          </p:nvGrpSpPr>
          <p:grpSpPr>
            <a:xfrm>
              <a:off x="4398898" y="2744502"/>
              <a:ext cx="349806" cy="375351"/>
              <a:chOff x="5492751" y="1990725"/>
              <a:chExt cx="782637" cy="839788"/>
            </a:xfrm>
            <a:solidFill>
              <a:schemeClr val="bg1"/>
            </a:solidFill>
          </p:grpSpPr>
          <p:pic>
            <p:nvPicPr>
              <p:cNvPr id="58"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2751" y="2403475"/>
                <a:ext cx="190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6338" y="2493963"/>
                <a:ext cx="190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0" name="Freeform 62"/>
              <p:cNvSpPr>
                <a:spLocks noEditPoints="1"/>
              </p:cNvSpPr>
              <p:nvPr/>
            </p:nvSpPr>
            <p:spPr bwMode="auto">
              <a:xfrm>
                <a:off x="5502276" y="2133600"/>
                <a:ext cx="762000" cy="696913"/>
              </a:xfrm>
              <a:custGeom>
                <a:avLst/>
                <a:gdLst>
                  <a:gd name="T0" fmla="*/ 363 w 363"/>
                  <a:gd name="T1" fmla="*/ 177 h 332"/>
                  <a:gd name="T2" fmla="*/ 284 w 363"/>
                  <a:gd name="T3" fmla="*/ 244 h 332"/>
                  <a:gd name="T4" fmla="*/ 205 w 363"/>
                  <a:gd name="T5" fmla="*/ 177 h 332"/>
                  <a:gd name="T6" fmla="*/ 260 w 363"/>
                  <a:gd name="T7" fmla="*/ 113 h 332"/>
                  <a:gd name="T8" fmla="*/ 260 w 363"/>
                  <a:gd name="T9" fmla="*/ 1 h 332"/>
                  <a:gd name="T10" fmla="*/ 181 w 363"/>
                  <a:gd name="T11" fmla="*/ 67 h 332"/>
                  <a:gd name="T12" fmla="*/ 102 w 363"/>
                  <a:gd name="T13" fmla="*/ 0 h 332"/>
                  <a:gd name="T14" fmla="*/ 102 w 363"/>
                  <a:gd name="T15" fmla="*/ 0 h 332"/>
                  <a:gd name="T16" fmla="*/ 102 w 363"/>
                  <a:gd name="T17" fmla="*/ 73 h 332"/>
                  <a:gd name="T18" fmla="*/ 158 w 363"/>
                  <a:gd name="T19" fmla="*/ 137 h 332"/>
                  <a:gd name="T20" fmla="*/ 79 w 363"/>
                  <a:gd name="T21" fmla="*/ 204 h 332"/>
                  <a:gd name="T22" fmla="*/ 0 w 363"/>
                  <a:gd name="T23" fmla="*/ 138 h 332"/>
                  <a:gd name="T24" fmla="*/ 0 w 363"/>
                  <a:gd name="T25" fmla="*/ 261 h 332"/>
                  <a:gd name="T26" fmla="*/ 0 w 363"/>
                  <a:gd name="T27" fmla="*/ 263 h 332"/>
                  <a:gd name="T28" fmla="*/ 0 w 363"/>
                  <a:gd name="T29" fmla="*/ 265 h 332"/>
                  <a:gd name="T30" fmla="*/ 79 w 363"/>
                  <a:gd name="T31" fmla="*/ 332 h 332"/>
                  <a:gd name="T32" fmla="*/ 158 w 363"/>
                  <a:gd name="T33" fmla="*/ 265 h 332"/>
                  <a:gd name="T34" fmla="*/ 158 w 363"/>
                  <a:gd name="T35" fmla="*/ 263 h 332"/>
                  <a:gd name="T36" fmla="*/ 158 w 363"/>
                  <a:gd name="T37" fmla="*/ 261 h 332"/>
                  <a:gd name="T38" fmla="*/ 158 w 363"/>
                  <a:gd name="T39" fmla="*/ 255 h 332"/>
                  <a:gd name="T40" fmla="*/ 181 w 363"/>
                  <a:gd name="T41" fmla="*/ 258 h 332"/>
                  <a:gd name="T42" fmla="*/ 205 w 363"/>
                  <a:gd name="T43" fmla="*/ 255 h 332"/>
                  <a:gd name="T44" fmla="*/ 205 w 363"/>
                  <a:gd name="T45" fmla="*/ 265 h 332"/>
                  <a:gd name="T46" fmla="*/ 205 w 363"/>
                  <a:gd name="T47" fmla="*/ 265 h 332"/>
                  <a:gd name="T48" fmla="*/ 284 w 363"/>
                  <a:gd name="T49" fmla="*/ 332 h 332"/>
                  <a:gd name="T50" fmla="*/ 363 w 363"/>
                  <a:gd name="T51" fmla="*/ 265 h 332"/>
                  <a:gd name="T52" fmla="*/ 363 w 363"/>
                  <a:gd name="T53" fmla="*/ 265 h 332"/>
                  <a:gd name="T54" fmla="*/ 363 w 363"/>
                  <a:gd name="T55" fmla="*/ 177 h 332"/>
                  <a:gd name="T56" fmla="*/ 132 w 363"/>
                  <a:gd name="T57" fmla="*/ 305 h 332"/>
                  <a:gd name="T58" fmla="*/ 79 w 363"/>
                  <a:gd name="T59" fmla="*/ 323 h 332"/>
                  <a:gd name="T60" fmla="*/ 72 w 363"/>
                  <a:gd name="T61" fmla="*/ 317 h 332"/>
                  <a:gd name="T62" fmla="*/ 79 w 363"/>
                  <a:gd name="T63" fmla="*/ 310 h 332"/>
                  <a:gd name="T64" fmla="*/ 124 w 363"/>
                  <a:gd name="T65" fmla="*/ 295 h 332"/>
                  <a:gd name="T66" fmla="*/ 133 w 363"/>
                  <a:gd name="T67" fmla="*/ 295 h 332"/>
                  <a:gd name="T68" fmla="*/ 132 w 363"/>
                  <a:gd name="T69" fmla="*/ 305 h 332"/>
                  <a:gd name="T70" fmla="*/ 181 w 363"/>
                  <a:gd name="T71" fmla="*/ 250 h 332"/>
                  <a:gd name="T72" fmla="*/ 175 w 363"/>
                  <a:gd name="T73" fmla="*/ 243 h 332"/>
                  <a:gd name="T74" fmla="*/ 181 w 363"/>
                  <a:gd name="T75" fmla="*/ 236 h 332"/>
                  <a:gd name="T76" fmla="*/ 205 w 363"/>
                  <a:gd name="T77" fmla="*/ 232 h 332"/>
                  <a:gd name="T78" fmla="*/ 205 w 363"/>
                  <a:gd name="T79" fmla="*/ 246 h 332"/>
                  <a:gd name="T80" fmla="*/ 181 w 363"/>
                  <a:gd name="T81" fmla="*/ 250 h 332"/>
                  <a:gd name="T82" fmla="*/ 337 w 363"/>
                  <a:gd name="T83" fmla="*/ 304 h 332"/>
                  <a:gd name="T84" fmla="*/ 284 w 363"/>
                  <a:gd name="T85" fmla="*/ 323 h 332"/>
                  <a:gd name="T86" fmla="*/ 277 w 363"/>
                  <a:gd name="T87" fmla="*/ 316 h 332"/>
                  <a:gd name="T88" fmla="*/ 284 w 363"/>
                  <a:gd name="T89" fmla="*/ 310 h 332"/>
                  <a:gd name="T90" fmla="*/ 329 w 363"/>
                  <a:gd name="T91" fmla="*/ 294 h 332"/>
                  <a:gd name="T92" fmla="*/ 338 w 363"/>
                  <a:gd name="T93" fmla="*/ 295 h 332"/>
                  <a:gd name="T94" fmla="*/ 337 w 363"/>
                  <a:gd name="T95" fmla="*/ 30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3" h="332">
                    <a:moveTo>
                      <a:pt x="363" y="177"/>
                    </a:moveTo>
                    <a:cubicBezTo>
                      <a:pt x="363" y="214"/>
                      <a:pt x="328" y="244"/>
                      <a:pt x="284" y="244"/>
                    </a:cubicBezTo>
                    <a:cubicBezTo>
                      <a:pt x="240" y="244"/>
                      <a:pt x="205" y="214"/>
                      <a:pt x="205" y="177"/>
                    </a:cubicBezTo>
                    <a:cubicBezTo>
                      <a:pt x="205" y="147"/>
                      <a:pt x="228" y="121"/>
                      <a:pt x="260" y="113"/>
                    </a:cubicBezTo>
                    <a:cubicBezTo>
                      <a:pt x="260" y="1"/>
                      <a:pt x="260" y="1"/>
                      <a:pt x="260" y="1"/>
                    </a:cubicBezTo>
                    <a:cubicBezTo>
                      <a:pt x="260" y="37"/>
                      <a:pt x="225" y="67"/>
                      <a:pt x="181" y="67"/>
                    </a:cubicBezTo>
                    <a:cubicBezTo>
                      <a:pt x="137" y="67"/>
                      <a:pt x="102" y="37"/>
                      <a:pt x="102" y="0"/>
                    </a:cubicBezTo>
                    <a:cubicBezTo>
                      <a:pt x="102" y="0"/>
                      <a:pt x="102" y="0"/>
                      <a:pt x="102" y="0"/>
                    </a:cubicBezTo>
                    <a:cubicBezTo>
                      <a:pt x="102" y="73"/>
                      <a:pt x="102" y="73"/>
                      <a:pt x="102" y="73"/>
                    </a:cubicBezTo>
                    <a:cubicBezTo>
                      <a:pt x="135" y="81"/>
                      <a:pt x="158" y="107"/>
                      <a:pt x="158" y="137"/>
                    </a:cubicBezTo>
                    <a:cubicBezTo>
                      <a:pt x="158" y="174"/>
                      <a:pt x="123" y="204"/>
                      <a:pt x="79" y="204"/>
                    </a:cubicBezTo>
                    <a:cubicBezTo>
                      <a:pt x="35" y="204"/>
                      <a:pt x="0" y="174"/>
                      <a:pt x="0" y="138"/>
                    </a:cubicBezTo>
                    <a:cubicBezTo>
                      <a:pt x="0" y="261"/>
                      <a:pt x="0" y="261"/>
                      <a:pt x="0" y="261"/>
                    </a:cubicBezTo>
                    <a:cubicBezTo>
                      <a:pt x="0" y="262"/>
                      <a:pt x="0" y="262"/>
                      <a:pt x="0" y="263"/>
                    </a:cubicBezTo>
                    <a:cubicBezTo>
                      <a:pt x="0" y="264"/>
                      <a:pt x="0" y="264"/>
                      <a:pt x="0" y="265"/>
                    </a:cubicBezTo>
                    <a:cubicBezTo>
                      <a:pt x="0" y="302"/>
                      <a:pt x="35" y="332"/>
                      <a:pt x="79" y="332"/>
                    </a:cubicBezTo>
                    <a:cubicBezTo>
                      <a:pt x="123" y="332"/>
                      <a:pt x="158" y="302"/>
                      <a:pt x="158" y="265"/>
                    </a:cubicBezTo>
                    <a:cubicBezTo>
                      <a:pt x="158" y="264"/>
                      <a:pt x="158" y="264"/>
                      <a:pt x="158" y="263"/>
                    </a:cubicBezTo>
                    <a:cubicBezTo>
                      <a:pt x="158" y="262"/>
                      <a:pt x="158" y="262"/>
                      <a:pt x="158" y="261"/>
                    </a:cubicBezTo>
                    <a:cubicBezTo>
                      <a:pt x="158" y="255"/>
                      <a:pt x="158" y="255"/>
                      <a:pt x="158" y="255"/>
                    </a:cubicBezTo>
                    <a:cubicBezTo>
                      <a:pt x="166" y="257"/>
                      <a:pt x="173" y="258"/>
                      <a:pt x="181" y="258"/>
                    </a:cubicBezTo>
                    <a:cubicBezTo>
                      <a:pt x="189" y="258"/>
                      <a:pt x="197" y="257"/>
                      <a:pt x="205" y="255"/>
                    </a:cubicBezTo>
                    <a:cubicBezTo>
                      <a:pt x="205" y="265"/>
                      <a:pt x="205" y="265"/>
                      <a:pt x="205" y="265"/>
                    </a:cubicBezTo>
                    <a:cubicBezTo>
                      <a:pt x="205" y="265"/>
                      <a:pt x="205" y="265"/>
                      <a:pt x="205" y="265"/>
                    </a:cubicBezTo>
                    <a:cubicBezTo>
                      <a:pt x="205" y="302"/>
                      <a:pt x="240" y="332"/>
                      <a:pt x="284" y="332"/>
                    </a:cubicBezTo>
                    <a:cubicBezTo>
                      <a:pt x="328" y="332"/>
                      <a:pt x="363" y="302"/>
                      <a:pt x="363" y="265"/>
                    </a:cubicBezTo>
                    <a:cubicBezTo>
                      <a:pt x="363" y="265"/>
                      <a:pt x="363" y="265"/>
                      <a:pt x="363" y="265"/>
                    </a:cubicBezTo>
                    <a:lnTo>
                      <a:pt x="363" y="177"/>
                    </a:lnTo>
                    <a:close/>
                    <a:moveTo>
                      <a:pt x="132" y="305"/>
                    </a:moveTo>
                    <a:cubicBezTo>
                      <a:pt x="118" y="317"/>
                      <a:pt x="99" y="323"/>
                      <a:pt x="79" y="323"/>
                    </a:cubicBezTo>
                    <a:cubicBezTo>
                      <a:pt x="75" y="323"/>
                      <a:pt x="72" y="321"/>
                      <a:pt x="72" y="317"/>
                    </a:cubicBezTo>
                    <a:cubicBezTo>
                      <a:pt x="72" y="313"/>
                      <a:pt x="75" y="310"/>
                      <a:pt x="79" y="310"/>
                    </a:cubicBezTo>
                    <a:cubicBezTo>
                      <a:pt x="96" y="310"/>
                      <a:pt x="112" y="305"/>
                      <a:pt x="124" y="295"/>
                    </a:cubicBezTo>
                    <a:cubicBezTo>
                      <a:pt x="126" y="292"/>
                      <a:pt x="131" y="293"/>
                      <a:pt x="133" y="295"/>
                    </a:cubicBezTo>
                    <a:cubicBezTo>
                      <a:pt x="135" y="298"/>
                      <a:pt x="135" y="302"/>
                      <a:pt x="132" y="305"/>
                    </a:cubicBezTo>
                    <a:close/>
                    <a:moveTo>
                      <a:pt x="181" y="250"/>
                    </a:moveTo>
                    <a:cubicBezTo>
                      <a:pt x="178" y="250"/>
                      <a:pt x="175" y="247"/>
                      <a:pt x="175" y="243"/>
                    </a:cubicBezTo>
                    <a:cubicBezTo>
                      <a:pt x="175" y="239"/>
                      <a:pt x="178" y="236"/>
                      <a:pt x="181" y="236"/>
                    </a:cubicBezTo>
                    <a:cubicBezTo>
                      <a:pt x="189" y="236"/>
                      <a:pt x="197" y="235"/>
                      <a:pt x="205" y="232"/>
                    </a:cubicBezTo>
                    <a:cubicBezTo>
                      <a:pt x="205" y="246"/>
                      <a:pt x="205" y="246"/>
                      <a:pt x="205" y="246"/>
                    </a:cubicBezTo>
                    <a:cubicBezTo>
                      <a:pt x="197" y="248"/>
                      <a:pt x="189" y="250"/>
                      <a:pt x="181" y="250"/>
                    </a:cubicBezTo>
                    <a:close/>
                    <a:moveTo>
                      <a:pt x="337" y="304"/>
                    </a:moveTo>
                    <a:cubicBezTo>
                      <a:pt x="323" y="316"/>
                      <a:pt x="304" y="323"/>
                      <a:pt x="284" y="323"/>
                    </a:cubicBezTo>
                    <a:cubicBezTo>
                      <a:pt x="280" y="323"/>
                      <a:pt x="277" y="320"/>
                      <a:pt x="277" y="316"/>
                    </a:cubicBezTo>
                    <a:cubicBezTo>
                      <a:pt x="277" y="313"/>
                      <a:pt x="280" y="310"/>
                      <a:pt x="284" y="310"/>
                    </a:cubicBezTo>
                    <a:cubicBezTo>
                      <a:pt x="301" y="310"/>
                      <a:pt x="317" y="304"/>
                      <a:pt x="329" y="294"/>
                    </a:cubicBezTo>
                    <a:cubicBezTo>
                      <a:pt x="331" y="292"/>
                      <a:pt x="336" y="292"/>
                      <a:pt x="338" y="295"/>
                    </a:cubicBezTo>
                    <a:cubicBezTo>
                      <a:pt x="340" y="298"/>
                      <a:pt x="340" y="302"/>
                      <a:pt x="337" y="3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1" name="Freeform 63"/>
              <p:cNvSpPr>
                <a:spLocks noEditPoints="1"/>
              </p:cNvSpPr>
              <p:nvPr/>
            </p:nvSpPr>
            <p:spPr bwMode="auto">
              <a:xfrm>
                <a:off x="5502276" y="1990725"/>
                <a:ext cx="762000" cy="655638"/>
              </a:xfrm>
              <a:custGeom>
                <a:avLst/>
                <a:gdLst>
                  <a:gd name="T0" fmla="*/ 175 w 363"/>
                  <a:gd name="T1" fmla="*/ 55 h 312"/>
                  <a:gd name="T2" fmla="*/ 261 w 363"/>
                  <a:gd name="T3" fmla="*/ 68 h 312"/>
                  <a:gd name="T4" fmla="*/ 102 w 363"/>
                  <a:gd name="T5" fmla="*/ 68 h 312"/>
                  <a:gd name="T6" fmla="*/ 156 w 363"/>
                  <a:gd name="T7" fmla="*/ 77 h 312"/>
                  <a:gd name="T8" fmla="*/ 168 w 363"/>
                  <a:gd name="T9" fmla="*/ 77 h 312"/>
                  <a:gd name="T10" fmla="*/ 156 w 363"/>
                  <a:gd name="T11" fmla="*/ 45 h 312"/>
                  <a:gd name="T12" fmla="*/ 181 w 363"/>
                  <a:gd name="T13" fmla="*/ 18 h 312"/>
                  <a:gd name="T14" fmla="*/ 206 w 363"/>
                  <a:gd name="T15" fmla="*/ 45 h 312"/>
                  <a:gd name="T16" fmla="*/ 194 w 363"/>
                  <a:gd name="T17" fmla="*/ 45 h 312"/>
                  <a:gd name="T18" fmla="*/ 206 w 363"/>
                  <a:gd name="T19" fmla="*/ 77 h 312"/>
                  <a:gd name="T20" fmla="*/ 181 w 363"/>
                  <a:gd name="T21" fmla="*/ 104 h 312"/>
                  <a:gd name="T22" fmla="*/ 156 w 363"/>
                  <a:gd name="T23" fmla="*/ 77 h 312"/>
                  <a:gd name="T24" fmla="*/ 175 w 363"/>
                  <a:gd name="T25" fmla="*/ 120 h 312"/>
                  <a:gd name="T26" fmla="*/ 235 w 363"/>
                  <a:gd name="T27" fmla="*/ 99 h 312"/>
                  <a:gd name="T28" fmla="*/ 187 w 363"/>
                  <a:gd name="T29" fmla="*/ 67 h 312"/>
                  <a:gd name="T30" fmla="*/ 102 w 363"/>
                  <a:gd name="T31" fmla="*/ 141 h 312"/>
                  <a:gd name="T32" fmla="*/ 0 w 363"/>
                  <a:gd name="T33" fmla="*/ 205 h 312"/>
                  <a:gd name="T34" fmla="*/ 79 w 363"/>
                  <a:gd name="T35" fmla="*/ 272 h 312"/>
                  <a:gd name="T36" fmla="*/ 45 w 363"/>
                  <a:gd name="T37" fmla="*/ 191 h 312"/>
                  <a:gd name="T38" fmla="*/ 80 w 363"/>
                  <a:gd name="T39" fmla="*/ 161 h 312"/>
                  <a:gd name="T40" fmla="*/ 93 w 363"/>
                  <a:gd name="T41" fmla="*/ 184 h 312"/>
                  <a:gd name="T42" fmla="*/ 67 w 363"/>
                  <a:gd name="T43" fmla="*/ 184 h 312"/>
                  <a:gd name="T44" fmla="*/ 79 w 363"/>
                  <a:gd name="T45" fmla="*/ 191 h 312"/>
                  <a:gd name="T46" fmla="*/ 45 w 363"/>
                  <a:gd name="T47" fmla="*/ 191 h 312"/>
                  <a:gd name="T48" fmla="*/ 52 w 363"/>
                  <a:gd name="T49" fmla="*/ 204 h 312"/>
                  <a:gd name="T50" fmla="*/ 80 w 363"/>
                  <a:gd name="T51" fmla="*/ 196 h 312"/>
                  <a:gd name="T52" fmla="*/ 66 w 363"/>
                  <a:gd name="T53" fmla="*/ 205 h 312"/>
                  <a:gd name="T54" fmla="*/ 102 w 363"/>
                  <a:gd name="T55" fmla="*/ 217 h 312"/>
                  <a:gd name="T56" fmla="*/ 102 w 363"/>
                  <a:gd name="T57" fmla="*/ 229 h 312"/>
                  <a:gd name="T58" fmla="*/ 132 w 363"/>
                  <a:gd name="T59" fmla="*/ 246 h 312"/>
                  <a:gd name="T60" fmla="*/ 79 w 363"/>
                  <a:gd name="T61" fmla="*/ 251 h 312"/>
                  <a:gd name="T62" fmla="*/ 132 w 363"/>
                  <a:gd name="T63" fmla="*/ 246 h 312"/>
                  <a:gd name="T64" fmla="*/ 284 w 363"/>
                  <a:gd name="T65" fmla="*/ 178 h 312"/>
                  <a:gd name="T66" fmla="*/ 284 w 363"/>
                  <a:gd name="T67" fmla="*/ 312 h 312"/>
                  <a:gd name="T68" fmla="*/ 363 w 363"/>
                  <a:gd name="T69" fmla="*/ 245 h 312"/>
                  <a:gd name="T70" fmla="*/ 241 w 363"/>
                  <a:gd name="T71" fmla="*/ 243 h 312"/>
                  <a:gd name="T72" fmla="*/ 247 w 363"/>
                  <a:gd name="T73" fmla="*/ 228 h 312"/>
                  <a:gd name="T74" fmla="*/ 287 w 363"/>
                  <a:gd name="T75" fmla="*/ 209 h 312"/>
                  <a:gd name="T76" fmla="*/ 315 w 363"/>
                  <a:gd name="T77" fmla="*/ 231 h 312"/>
                  <a:gd name="T78" fmla="*/ 267 w 363"/>
                  <a:gd name="T79" fmla="*/ 228 h 312"/>
                  <a:gd name="T80" fmla="*/ 297 w 363"/>
                  <a:gd name="T81" fmla="*/ 239 h 312"/>
                  <a:gd name="T82" fmla="*/ 293 w 363"/>
                  <a:gd name="T83" fmla="*/ 249 h 312"/>
                  <a:gd name="T84" fmla="*/ 306 w 363"/>
                  <a:gd name="T85" fmla="*/ 249 h 312"/>
                  <a:gd name="T86" fmla="*/ 317 w 363"/>
                  <a:gd name="T87" fmla="*/ 255 h 312"/>
                  <a:gd name="T88" fmla="*/ 253 w 363"/>
                  <a:gd name="T89" fmla="*/ 249 h 312"/>
                  <a:gd name="T90" fmla="*/ 277 w 363"/>
                  <a:gd name="T91" fmla="*/ 298 h 312"/>
                  <a:gd name="T92" fmla="*/ 338 w 363"/>
                  <a:gd name="T93" fmla="*/ 27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3" h="312">
                    <a:moveTo>
                      <a:pt x="175" y="35"/>
                    </a:moveTo>
                    <a:cubicBezTo>
                      <a:pt x="169" y="38"/>
                      <a:pt x="168" y="44"/>
                      <a:pt x="168" y="45"/>
                    </a:cubicBezTo>
                    <a:cubicBezTo>
                      <a:pt x="168" y="46"/>
                      <a:pt x="169" y="53"/>
                      <a:pt x="175" y="55"/>
                    </a:cubicBezTo>
                    <a:lnTo>
                      <a:pt x="175" y="35"/>
                    </a:lnTo>
                    <a:close/>
                    <a:moveTo>
                      <a:pt x="260" y="69"/>
                    </a:moveTo>
                    <a:cubicBezTo>
                      <a:pt x="260" y="68"/>
                      <a:pt x="261" y="68"/>
                      <a:pt x="261" y="68"/>
                    </a:cubicBezTo>
                    <a:cubicBezTo>
                      <a:pt x="261" y="30"/>
                      <a:pt x="225" y="0"/>
                      <a:pt x="181" y="0"/>
                    </a:cubicBezTo>
                    <a:cubicBezTo>
                      <a:pt x="137" y="0"/>
                      <a:pt x="102" y="30"/>
                      <a:pt x="102" y="68"/>
                    </a:cubicBezTo>
                    <a:cubicBezTo>
                      <a:pt x="102" y="68"/>
                      <a:pt x="102" y="68"/>
                      <a:pt x="102" y="68"/>
                    </a:cubicBezTo>
                    <a:cubicBezTo>
                      <a:pt x="102" y="105"/>
                      <a:pt x="137" y="135"/>
                      <a:pt x="181" y="135"/>
                    </a:cubicBezTo>
                    <a:cubicBezTo>
                      <a:pt x="225" y="135"/>
                      <a:pt x="260" y="105"/>
                      <a:pt x="260" y="69"/>
                    </a:cubicBezTo>
                    <a:close/>
                    <a:moveTo>
                      <a:pt x="156" y="77"/>
                    </a:moveTo>
                    <a:cubicBezTo>
                      <a:pt x="156" y="74"/>
                      <a:pt x="159" y="72"/>
                      <a:pt x="162" y="72"/>
                    </a:cubicBezTo>
                    <a:cubicBezTo>
                      <a:pt x="165" y="72"/>
                      <a:pt x="168" y="74"/>
                      <a:pt x="168" y="77"/>
                    </a:cubicBezTo>
                    <a:cubicBezTo>
                      <a:pt x="168" y="77"/>
                      <a:pt x="168" y="77"/>
                      <a:pt x="168" y="77"/>
                    </a:cubicBezTo>
                    <a:cubicBezTo>
                      <a:pt x="168" y="78"/>
                      <a:pt x="169" y="85"/>
                      <a:pt x="175" y="87"/>
                    </a:cubicBezTo>
                    <a:cubicBezTo>
                      <a:pt x="175" y="66"/>
                      <a:pt x="175" y="66"/>
                      <a:pt x="175" y="66"/>
                    </a:cubicBezTo>
                    <a:cubicBezTo>
                      <a:pt x="160" y="63"/>
                      <a:pt x="156" y="51"/>
                      <a:pt x="156" y="45"/>
                    </a:cubicBezTo>
                    <a:cubicBezTo>
                      <a:pt x="156" y="39"/>
                      <a:pt x="160" y="27"/>
                      <a:pt x="175" y="24"/>
                    </a:cubicBezTo>
                    <a:cubicBezTo>
                      <a:pt x="175" y="24"/>
                      <a:pt x="175" y="24"/>
                      <a:pt x="175" y="24"/>
                    </a:cubicBezTo>
                    <a:cubicBezTo>
                      <a:pt x="175" y="21"/>
                      <a:pt x="178" y="18"/>
                      <a:pt x="181" y="18"/>
                    </a:cubicBezTo>
                    <a:cubicBezTo>
                      <a:pt x="184" y="18"/>
                      <a:pt x="187" y="21"/>
                      <a:pt x="187" y="24"/>
                    </a:cubicBezTo>
                    <a:cubicBezTo>
                      <a:pt x="187" y="24"/>
                      <a:pt x="187" y="24"/>
                      <a:pt x="187" y="24"/>
                    </a:cubicBezTo>
                    <a:cubicBezTo>
                      <a:pt x="202" y="27"/>
                      <a:pt x="206" y="39"/>
                      <a:pt x="206" y="45"/>
                    </a:cubicBezTo>
                    <a:cubicBezTo>
                      <a:pt x="206" y="48"/>
                      <a:pt x="203" y="50"/>
                      <a:pt x="200" y="50"/>
                    </a:cubicBezTo>
                    <a:cubicBezTo>
                      <a:pt x="197" y="50"/>
                      <a:pt x="194" y="48"/>
                      <a:pt x="194" y="45"/>
                    </a:cubicBezTo>
                    <a:cubicBezTo>
                      <a:pt x="194" y="45"/>
                      <a:pt x="194" y="45"/>
                      <a:pt x="194" y="45"/>
                    </a:cubicBezTo>
                    <a:cubicBezTo>
                      <a:pt x="194" y="44"/>
                      <a:pt x="194" y="38"/>
                      <a:pt x="187" y="35"/>
                    </a:cubicBezTo>
                    <a:cubicBezTo>
                      <a:pt x="187" y="56"/>
                      <a:pt x="187" y="56"/>
                      <a:pt x="187" y="56"/>
                    </a:cubicBezTo>
                    <a:cubicBezTo>
                      <a:pt x="202" y="59"/>
                      <a:pt x="206" y="71"/>
                      <a:pt x="206" y="77"/>
                    </a:cubicBezTo>
                    <a:cubicBezTo>
                      <a:pt x="206" y="83"/>
                      <a:pt x="202" y="96"/>
                      <a:pt x="187" y="98"/>
                    </a:cubicBezTo>
                    <a:cubicBezTo>
                      <a:pt x="187" y="99"/>
                      <a:pt x="187" y="99"/>
                      <a:pt x="187" y="99"/>
                    </a:cubicBezTo>
                    <a:cubicBezTo>
                      <a:pt x="187" y="102"/>
                      <a:pt x="184" y="104"/>
                      <a:pt x="181" y="104"/>
                    </a:cubicBezTo>
                    <a:cubicBezTo>
                      <a:pt x="178" y="104"/>
                      <a:pt x="175" y="102"/>
                      <a:pt x="175" y="99"/>
                    </a:cubicBezTo>
                    <a:cubicBezTo>
                      <a:pt x="175" y="98"/>
                      <a:pt x="175" y="98"/>
                      <a:pt x="175" y="98"/>
                    </a:cubicBezTo>
                    <a:cubicBezTo>
                      <a:pt x="160" y="96"/>
                      <a:pt x="156" y="83"/>
                      <a:pt x="156" y="77"/>
                    </a:cubicBezTo>
                    <a:close/>
                    <a:moveTo>
                      <a:pt x="234" y="108"/>
                    </a:moveTo>
                    <a:cubicBezTo>
                      <a:pt x="220" y="120"/>
                      <a:pt x="201" y="127"/>
                      <a:pt x="181" y="127"/>
                    </a:cubicBezTo>
                    <a:cubicBezTo>
                      <a:pt x="178" y="127"/>
                      <a:pt x="175" y="124"/>
                      <a:pt x="175" y="120"/>
                    </a:cubicBezTo>
                    <a:cubicBezTo>
                      <a:pt x="175" y="116"/>
                      <a:pt x="178" y="113"/>
                      <a:pt x="181" y="113"/>
                    </a:cubicBezTo>
                    <a:cubicBezTo>
                      <a:pt x="198" y="113"/>
                      <a:pt x="214" y="108"/>
                      <a:pt x="226" y="98"/>
                    </a:cubicBezTo>
                    <a:cubicBezTo>
                      <a:pt x="229" y="96"/>
                      <a:pt x="233" y="96"/>
                      <a:pt x="235" y="99"/>
                    </a:cubicBezTo>
                    <a:cubicBezTo>
                      <a:pt x="237" y="101"/>
                      <a:pt x="237" y="106"/>
                      <a:pt x="234" y="108"/>
                    </a:cubicBezTo>
                    <a:close/>
                    <a:moveTo>
                      <a:pt x="194" y="77"/>
                    </a:moveTo>
                    <a:cubicBezTo>
                      <a:pt x="194" y="76"/>
                      <a:pt x="194" y="70"/>
                      <a:pt x="187" y="67"/>
                    </a:cubicBezTo>
                    <a:cubicBezTo>
                      <a:pt x="187" y="87"/>
                      <a:pt x="187" y="87"/>
                      <a:pt x="187" y="87"/>
                    </a:cubicBezTo>
                    <a:cubicBezTo>
                      <a:pt x="194" y="85"/>
                      <a:pt x="194" y="78"/>
                      <a:pt x="194" y="77"/>
                    </a:cubicBezTo>
                    <a:close/>
                    <a:moveTo>
                      <a:pt x="102" y="141"/>
                    </a:moveTo>
                    <a:cubicBezTo>
                      <a:pt x="95" y="139"/>
                      <a:pt x="87" y="138"/>
                      <a:pt x="79" y="138"/>
                    </a:cubicBezTo>
                    <a:cubicBezTo>
                      <a:pt x="36" y="138"/>
                      <a:pt x="2" y="166"/>
                      <a:pt x="0" y="202"/>
                    </a:cubicBezTo>
                    <a:cubicBezTo>
                      <a:pt x="0" y="203"/>
                      <a:pt x="0" y="204"/>
                      <a:pt x="0" y="205"/>
                    </a:cubicBezTo>
                    <a:cubicBezTo>
                      <a:pt x="0" y="205"/>
                      <a:pt x="0" y="205"/>
                      <a:pt x="0" y="205"/>
                    </a:cubicBezTo>
                    <a:cubicBezTo>
                      <a:pt x="0" y="205"/>
                      <a:pt x="0" y="205"/>
                      <a:pt x="0" y="206"/>
                    </a:cubicBezTo>
                    <a:cubicBezTo>
                      <a:pt x="0" y="242"/>
                      <a:pt x="35" y="272"/>
                      <a:pt x="79" y="272"/>
                    </a:cubicBezTo>
                    <a:cubicBezTo>
                      <a:pt x="123" y="272"/>
                      <a:pt x="158" y="242"/>
                      <a:pt x="158" y="205"/>
                    </a:cubicBezTo>
                    <a:cubicBezTo>
                      <a:pt x="158" y="175"/>
                      <a:pt x="135" y="149"/>
                      <a:pt x="102" y="141"/>
                    </a:cubicBezTo>
                    <a:close/>
                    <a:moveTo>
                      <a:pt x="45" y="191"/>
                    </a:moveTo>
                    <a:cubicBezTo>
                      <a:pt x="47" y="188"/>
                      <a:pt x="50" y="186"/>
                      <a:pt x="53" y="185"/>
                    </a:cubicBezTo>
                    <a:cubicBezTo>
                      <a:pt x="53" y="184"/>
                      <a:pt x="53" y="184"/>
                      <a:pt x="53" y="184"/>
                    </a:cubicBezTo>
                    <a:cubicBezTo>
                      <a:pt x="53" y="176"/>
                      <a:pt x="59" y="161"/>
                      <a:pt x="80" y="161"/>
                    </a:cubicBezTo>
                    <a:cubicBezTo>
                      <a:pt x="101" y="161"/>
                      <a:pt x="106" y="176"/>
                      <a:pt x="106" y="184"/>
                    </a:cubicBezTo>
                    <a:cubicBezTo>
                      <a:pt x="106" y="187"/>
                      <a:pt x="103" y="190"/>
                      <a:pt x="99" y="190"/>
                    </a:cubicBezTo>
                    <a:cubicBezTo>
                      <a:pt x="96" y="190"/>
                      <a:pt x="93" y="187"/>
                      <a:pt x="93" y="184"/>
                    </a:cubicBezTo>
                    <a:cubicBezTo>
                      <a:pt x="93" y="184"/>
                      <a:pt x="93" y="184"/>
                      <a:pt x="93" y="184"/>
                    </a:cubicBezTo>
                    <a:cubicBezTo>
                      <a:pt x="93" y="181"/>
                      <a:pt x="92" y="173"/>
                      <a:pt x="80" y="173"/>
                    </a:cubicBezTo>
                    <a:cubicBezTo>
                      <a:pt x="68" y="173"/>
                      <a:pt x="67" y="181"/>
                      <a:pt x="67" y="184"/>
                    </a:cubicBezTo>
                    <a:cubicBezTo>
                      <a:pt x="67" y="185"/>
                      <a:pt x="67" y="185"/>
                      <a:pt x="67" y="185"/>
                    </a:cubicBezTo>
                    <a:cubicBezTo>
                      <a:pt x="69" y="185"/>
                      <a:pt x="69" y="185"/>
                      <a:pt x="69" y="185"/>
                    </a:cubicBezTo>
                    <a:cubicBezTo>
                      <a:pt x="73" y="185"/>
                      <a:pt x="77" y="187"/>
                      <a:pt x="79" y="191"/>
                    </a:cubicBezTo>
                    <a:cubicBezTo>
                      <a:pt x="80" y="193"/>
                      <a:pt x="80" y="193"/>
                      <a:pt x="80" y="193"/>
                    </a:cubicBezTo>
                    <a:cubicBezTo>
                      <a:pt x="44" y="193"/>
                      <a:pt x="44" y="193"/>
                      <a:pt x="44" y="193"/>
                    </a:cubicBezTo>
                    <a:lnTo>
                      <a:pt x="45" y="191"/>
                    </a:lnTo>
                    <a:close/>
                    <a:moveTo>
                      <a:pt x="44" y="223"/>
                    </a:moveTo>
                    <a:cubicBezTo>
                      <a:pt x="44" y="222"/>
                      <a:pt x="44" y="216"/>
                      <a:pt x="50" y="208"/>
                    </a:cubicBezTo>
                    <a:cubicBezTo>
                      <a:pt x="51" y="207"/>
                      <a:pt x="52" y="205"/>
                      <a:pt x="52" y="204"/>
                    </a:cubicBezTo>
                    <a:cubicBezTo>
                      <a:pt x="49" y="203"/>
                      <a:pt x="46" y="201"/>
                      <a:pt x="45" y="199"/>
                    </a:cubicBezTo>
                    <a:cubicBezTo>
                      <a:pt x="44" y="196"/>
                      <a:pt x="44" y="196"/>
                      <a:pt x="44" y="196"/>
                    </a:cubicBezTo>
                    <a:cubicBezTo>
                      <a:pt x="80" y="196"/>
                      <a:pt x="80" y="196"/>
                      <a:pt x="80" y="196"/>
                    </a:cubicBezTo>
                    <a:cubicBezTo>
                      <a:pt x="79" y="199"/>
                      <a:pt x="79" y="199"/>
                      <a:pt x="79" y="199"/>
                    </a:cubicBezTo>
                    <a:cubicBezTo>
                      <a:pt x="77" y="202"/>
                      <a:pt x="73" y="205"/>
                      <a:pt x="69" y="205"/>
                    </a:cubicBezTo>
                    <a:cubicBezTo>
                      <a:pt x="66" y="205"/>
                      <a:pt x="66" y="205"/>
                      <a:pt x="66" y="205"/>
                    </a:cubicBezTo>
                    <a:cubicBezTo>
                      <a:pt x="65" y="207"/>
                      <a:pt x="64" y="211"/>
                      <a:pt x="61" y="215"/>
                    </a:cubicBezTo>
                    <a:cubicBezTo>
                      <a:pt x="61" y="215"/>
                      <a:pt x="60" y="216"/>
                      <a:pt x="60" y="217"/>
                    </a:cubicBezTo>
                    <a:cubicBezTo>
                      <a:pt x="102" y="217"/>
                      <a:pt x="102" y="217"/>
                      <a:pt x="102" y="217"/>
                    </a:cubicBezTo>
                    <a:cubicBezTo>
                      <a:pt x="103" y="217"/>
                      <a:pt x="105" y="217"/>
                      <a:pt x="106" y="218"/>
                    </a:cubicBezTo>
                    <a:cubicBezTo>
                      <a:pt x="108" y="219"/>
                      <a:pt x="108" y="221"/>
                      <a:pt x="108" y="223"/>
                    </a:cubicBezTo>
                    <a:cubicBezTo>
                      <a:pt x="108" y="226"/>
                      <a:pt x="105" y="229"/>
                      <a:pt x="102" y="229"/>
                    </a:cubicBezTo>
                    <a:cubicBezTo>
                      <a:pt x="51" y="229"/>
                      <a:pt x="51" y="229"/>
                      <a:pt x="51" y="229"/>
                    </a:cubicBezTo>
                    <a:cubicBezTo>
                      <a:pt x="47" y="229"/>
                      <a:pt x="45" y="226"/>
                      <a:pt x="44" y="223"/>
                    </a:cubicBezTo>
                    <a:close/>
                    <a:moveTo>
                      <a:pt x="132" y="246"/>
                    </a:moveTo>
                    <a:cubicBezTo>
                      <a:pt x="118" y="258"/>
                      <a:pt x="99" y="264"/>
                      <a:pt x="79" y="264"/>
                    </a:cubicBezTo>
                    <a:cubicBezTo>
                      <a:pt x="75" y="264"/>
                      <a:pt x="72" y="261"/>
                      <a:pt x="72" y="258"/>
                    </a:cubicBezTo>
                    <a:cubicBezTo>
                      <a:pt x="72" y="254"/>
                      <a:pt x="75" y="251"/>
                      <a:pt x="79" y="251"/>
                    </a:cubicBezTo>
                    <a:cubicBezTo>
                      <a:pt x="96" y="251"/>
                      <a:pt x="112" y="246"/>
                      <a:pt x="124" y="235"/>
                    </a:cubicBezTo>
                    <a:cubicBezTo>
                      <a:pt x="126" y="233"/>
                      <a:pt x="131" y="233"/>
                      <a:pt x="133" y="236"/>
                    </a:cubicBezTo>
                    <a:cubicBezTo>
                      <a:pt x="135" y="239"/>
                      <a:pt x="135" y="243"/>
                      <a:pt x="132" y="246"/>
                    </a:cubicBezTo>
                    <a:close/>
                    <a:moveTo>
                      <a:pt x="363" y="245"/>
                    </a:moveTo>
                    <a:cubicBezTo>
                      <a:pt x="363" y="244"/>
                      <a:pt x="363" y="243"/>
                      <a:pt x="363" y="242"/>
                    </a:cubicBezTo>
                    <a:cubicBezTo>
                      <a:pt x="361" y="206"/>
                      <a:pt x="327" y="178"/>
                      <a:pt x="284" y="178"/>
                    </a:cubicBezTo>
                    <a:cubicBezTo>
                      <a:pt x="276" y="178"/>
                      <a:pt x="268" y="179"/>
                      <a:pt x="260" y="181"/>
                    </a:cubicBezTo>
                    <a:cubicBezTo>
                      <a:pt x="228" y="189"/>
                      <a:pt x="205" y="215"/>
                      <a:pt x="205" y="245"/>
                    </a:cubicBezTo>
                    <a:cubicBezTo>
                      <a:pt x="205" y="282"/>
                      <a:pt x="240" y="312"/>
                      <a:pt x="284" y="312"/>
                    </a:cubicBezTo>
                    <a:cubicBezTo>
                      <a:pt x="328" y="312"/>
                      <a:pt x="363" y="282"/>
                      <a:pt x="363" y="245"/>
                    </a:cubicBezTo>
                    <a:cubicBezTo>
                      <a:pt x="363" y="245"/>
                      <a:pt x="363" y="245"/>
                      <a:pt x="363" y="245"/>
                    </a:cubicBezTo>
                    <a:cubicBezTo>
                      <a:pt x="363" y="245"/>
                      <a:pt x="363" y="245"/>
                      <a:pt x="363" y="245"/>
                    </a:cubicBezTo>
                    <a:close/>
                    <a:moveTo>
                      <a:pt x="253" y="249"/>
                    </a:moveTo>
                    <a:cubicBezTo>
                      <a:pt x="247" y="249"/>
                      <a:pt x="247" y="249"/>
                      <a:pt x="247" y="249"/>
                    </a:cubicBezTo>
                    <a:cubicBezTo>
                      <a:pt x="244" y="249"/>
                      <a:pt x="241" y="246"/>
                      <a:pt x="241" y="243"/>
                    </a:cubicBezTo>
                    <a:cubicBezTo>
                      <a:pt x="241" y="241"/>
                      <a:pt x="243" y="239"/>
                      <a:pt x="245" y="238"/>
                    </a:cubicBezTo>
                    <a:cubicBezTo>
                      <a:pt x="243" y="238"/>
                      <a:pt x="241" y="236"/>
                      <a:pt x="241" y="233"/>
                    </a:cubicBezTo>
                    <a:cubicBezTo>
                      <a:pt x="241" y="230"/>
                      <a:pt x="244" y="228"/>
                      <a:pt x="247" y="228"/>
                    </a:cubicBezTo>
                    <a:cubicBezTo>
                      <a:pt x="253" y="228"/>
                      <a:pt x="253" y="228"/>
                      <a:pt x="253" y="228"/>
                    </a:cubicBezTo>
                    <a:cubicBezTo>
                      <a:pt x="256" y="220"/>
                      <a:pt x="263" y="215"/>
                      <a:pt x="267" y="213"/>
                    </a:cubicBezTo>
                    <a:cubicBezTo>
                      <a:pt x="275" y="209"/>
                      <a:pt x="284" y="209"/>
                      <a:pt x="287" y="209"/>
                    </a:cubicBezTo>
                    <a:cubicBezTo>
                      <a:pt x="292" y="209"/>
                      <a:pt x="308" y="209"/>
                      <a:pt x="317" y="224"/>
                    </a:cubicBezTo>
                    <a:cubicBezTo>
                      <a:pt x="318" y="225"/>
                      <a:pt x="318" y="226"/>
                      <a:pt x="318" y="228"/>
                    </a:cubicBezTo>
                    <a:cubicBezTo>
                      <a:pt x="317" y="229"/>
                      <a:pt x="316" y="231"/>
                      <a:pt x="315" y="231"/>
                    </a:cubicBezTo>
                    <a:cubicBezTo>
                      <a:pt x="312" y="233"/>
                      <a:pt x="308" y="232"/>
                      <a:pt x="306" y="229"/>
                    </a:cubicBezTo>
                    <a:cubicBezTo>
                      <a:pt x="301" y="220"/>
                      <a:pt x="291" y="220"/>
                      <a:pt x="287" y="220"/>
                    </a:cubicBezTo>
                    <a:cubicBezTo>
                      <a:pt x="277" y="220"/>
                      <a:pt x="270" y="223"/>
                      <a:pt x="267" y="228"/>
                    </a:cubicBezTo>
                    <a:cubicBezTo>
                      <a:pt x="297" y="228"/>
                      <a:pt x="297" y="228"/>
                      <a:pt x="297" y="228"/>
                    </a:cubicBezTo>
                    <a:cubicBezTo>
                      <a:pt x="301" y="228"/>
                      <a:pt x="303" y="230"/>
                      <a:pt x="303" y="233"/>
                    </a:cubicBezTo>
                    <a:cubicBezTo>
                      <a:pt x="303" y="237"/>
                      <a:pt x="301" y="239"/>
                      <a:pt x="297" y="239"/>
                    </a:cubicBezTo>
                    <a:cubicBezTo>
                      <a:pt x="297" y="239"/>
                      <a:pt x="297" y="239"/>
                      <a:pt x="297" y="239"/>
                    </a:cubicBezTo>
                    <a:cubicBezTo>
                      <a:pt x="298" y="240"/>
                      <a:pt x="299" y="242"/>
                      <a:pt x="299" y="243"/>
                    </a:cubicBezTo>
                    <a:cubicBezTo>
                      <a:pt x="299" y="246"/>
                      <a:pt x="297" y="249"/>
                      <a:pt x="293" y="249"/>
                    </a:cubicBezTo>
                    <a:cubicBezTo>
                      <a:pt x="266" y="249"/>
                      <a:pt x="266" y="249"/>
                      <a:pt x="266" y="249"/>
                    </a:cubicBezTo>
                    <a:cubicBezTo>
                      <a:pt x="269" y="255"/>
                      <a:pt x="276" y="258"/>
                      <a:pt x="287" y="258"/>
                    </a:cubicBezTo>
                    <a:cubicBezTo>
                      <a:pt x="291" y="258"/>
                      <a:pt x="300" y="258"/>
                      <a:pt x="306" y="249"/>
                    </a:cubicBezTo>
                    <a:cubicBezTo>
                      <a:pt x="308" y="247"/>
                      <a:pt x="312" y="246"/>
                      <a:pt x="315" y="247"/>
                    </a:cubicBezTo>
                    <a:cubicBezTo>
                      <a:pt x="316" y="248"/>
                      <a:pt x="317" y="249"/>
                      <a:pt x="318" y="251"/>
                    </a:cubicBezTo>
                    <a:cubicBezTo>
                      <a:pt x="318" y="252"/>
                      <a:pt x="318" y="254"/>
                      <a:pt x="317" y="255"/>
                    </a:cubicBezTo>
                    <a:cubicBezTo>
                      <a:pt x="307" y="269"/>
                      <a:pt x="292" y="269"/>
                      <a:pt x="287" y="269"/>
                    </a:cubicBezTo>
                    <a:cubicBezTo>
                      <a:pt x="284" y="269"/>
                      <a:pt x="275" y="269"/>
                      <a:pt x="267" y="265"/>
                    </a:cubicBezTo>
                    <a:cubicBezTo>
                      <a:pt x="262" y="263"/>
                      <a:pt x="256" y="258"/>
                      <a:pt x="253" y="249"/>
                    </a:cubicBezTo>
                    <a:close/>
                    <a:moveTo>
                      <a:pt x="337" y="286"/>
                    </a:moveTo>
                    <a:cubicBezTo>
                      <a:pt x="323" y="298"/>
                      <a:pt x="304" y="304"/>
                      <a:pt x="284" y="304"/>
                    </a:cubicBezTo>
                    <a:cubicBezTo>
                      <a:pt x="280" y="304"/>
                      <a:pt x="277" y="301"/>
                      <a:pt x="277" y="298"/>
                    </a:cubicBezTo>
                    <a:cubicBezTo>
                      <a:pt x="277" y="294"/>
                      <a:pt x="280" y="291"/>
                      <a:pt x="284" y="291"/>
                    </a:cubicBezTo>
                    <a:cubicBezTo>
                      <a:pt x="301" y="291"/>
                      <a:pt x="317" y="285"/>
                      <a:pt x="329" y="275"/>
                    </a:cubicBezTo>
                    <a:cubicBezTo>
                      <a:pt x="331" y="273"/>
                      <a:pt x="336" y="273"/>
                      <a:pt x="338" y="276"/>
                    </a:cubicBezTo>
                    <a:cubicBezTo>
                      <a:pt x="340" y="279"/>
                      <a:pt x="340" y="283"/>
                      <a:pt x="337" y="2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grpSp>
        <p:nvGrpSpPr>
          <p:cNvPr id="62" name="组合 61"/>
          <p:cNvGrpSpPr/>
          <p:nvPr/>
        </p:nvGrpSpPr>
        <p:grpSpPr>
          <a:xfrm>
            <a:off x="3602707" y="5890111"/>
            <a:ext cx="671712" cy="671712"/>
            <a:chOff x="4237946" y="3886950"/>
            <a:chExt cx="671712" cy="671712"/>
          </a:xfrm>
        </p:grpSpPr>
        <p:sp>
          <p:nvSpPr>
            <p:cNvPr id="63" name="椭圆 62"/>
            <p:cNvSpPr/>
            <p:nvPr/>
          </p:nvSpPr>
          <p:spPr>
            <a:xfrm>
              <a:off x="4237946" y="3886950"/>
              <a:ext cx="671712" cy="6717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4" name="Freeform 74"/>
            <p:cNvSpPr>
              <a:spLocks noEditPoints="1"/>
            </p:cNvSpPr>
            <p:nvPr/>
          </p:nvSpPr>
          <p:spPr bwMode="auto">
            <a:xfrm>
              <a:off x="4401848" y="4102514"/>
              <a:ext cx="410743" cy="270993"/>
            </a:xfrm>
            <a:custGeom>
              <a:avLst/>
              <a:gdLst>
                <a:gd name="T0" fmla="*/ 220 w 511"/>
                <a:gd name="T1" fmla="*/ 149 h 337"/>
                <a:gd name="T2" fmla="*/ 200 w 511"/>
                <a:gd name="T3" fmla="*/ 121 h 337"/>
                <a:gd name="T4" fmla="*/ 257 w 511"/>
                <a:gd name="T5" fmla="*/ 195 h 337"/>
                <a:gd name="T6" fmla="*/ 237 w 511"/>
                <a:gd name="T7" fmla="*/ 223 h 337"/>
                <a:gd name="T8" fmla="*/ 465 w 511"/>
                <a:gd name="T9" fmla="*/ 129 h 337"/>
                <a:gd name="T10" fmla="*/ 422 w 511"/>
                <a:gd name="T11" fmla="*/ 129 h 337"/>
                <a:gd name="T12" fmla="*/ 38 w 511"/>
                <a:gd name="T13" fmla="*/ 116 h 337"/>
                <a:gd name="T14" fmla="*/ 0 w 511"/>
                <a:gd name="T15" fmla="*/ 135 h 337"/>
                <a:gd name="T16" fmla="*/ 18 w 511"/>
                <a:gd name="T17" fmla="*/ 209 h 337"/>
                <a:gd name="T18" fmla="*/ 120 w 511"/>
                <a:gd name="T19" fmla="*/ 282 h 337"/>
                <a:gd name="T20" fmla="*/ 153 w 511"/>
                <a:gd name="T21" fmla="*/ 337 h 337"/>
                <a:gd name="T22" fmla="*/ 192 w 511"/>
                <a:gd name="T23" fmla="*/ 309 h 337"/>
                <a:gd name="T24" fmla="*/ 250 w 511"/>
                <a:gd name="T25" fmla="*/ 293 h 337"/>
                <a:gd name="T26" fmla="*/ 280 w 511"/>
                <a:gd name="T27" fmla="*/ 337 h 337"/>
                <a:gd name="T28" fmla="*/ 320 w 511"/>
                <a:gd name="T29" fmla="*/ 309 h 337"/>
                <a:gd name="T30" fmla="*/ 424 w 511"/>
                <a:gd name="T31" fmla="*/ 152 h 337"/>
                <a:gd name="T32" fmla="*/ 431 w 511"/>
                <a:gd name="T33" fmla="*/ 150 h 337"/>
                <a:gd name="T34" fmla="*/ 433 w 511"/>
                <a:gd name="T35" fmla="*/ 187 h 337"/>
                <a:gd name="T36" fmla="*/ 478 w 511"/>
                <a:gd name="T37" fmla="*/ 176 h 337"/>
                <a:gd name="T38" fmla="*/ 465 w 511"/>
                <a:gd name="T39" fmla="*/ 148 h 337"/>
                <a:gd name="T40" fmla="*/ 503 w 511"/>
                <a:gd name="T41" fmla="*/ 171 h 337"/>
                <a:gd name="T42" fmla="*/ 274 w 511"/>
                <a:gd name="T43" fmla="*/ 195 h 337"/>
                <a:gd name="T44" fmla="*/ 237 w 511"/>
                <a:gd name="T45" fmla="*/ 245 h 337"/>
                <a:gd name="T46" fmla="*/ 220 w 511"/>
                <a:gd name="T47" fmla="*/ 245 h 337"/>
                <a:gd name="T48" fmla="*/ 183 w 511"/>
                <a:gd name="T49" fmla="*/ 195 h 337"/>
                <a:gd name="T50" fmla="*/ 200 w 511"/>
                <a:gd name="T51" fmla="*/ 195 h 337"/>
                <a:gd name="T52" fmla="*/ 220 w 511"/>
                <a:gd name="T53" fmla="*/ 223 h 337"/>
                <a:gd name="T54" fmla="*/ 183 w 511"/>
                <a:gd name="T55" fmla="*/ 121 h 337"/>
                <a:gd name="T56" fmla="*/ 220 w 511"/>
                <a:gd name="T57" fmla="*/ 72 h 337"/>
                <a:gd name="T58" fmla="*/ 237 w 511"/>
                <a:gd name="T59" fmla="*/ 72 h 337"/>
                <a:gd name="T60" fmla="*/ 274 w 511"/>
                <a:gd name="T61" fmla="*/ 121 h 337"/>
                <a:gd name="T62" fmla="*/ 257 w 511"/>
                <a:gd name="T63" fmla="*/ 121 h 337"/>
                <a:gd name="T64" fmla="*/ 237 w 511"/>
                <a:gd name="T65" fmla="*/ 94 h 337"/>
                <a:gd name="T66" fmla="*/ 274 w 511"/>
                <a:gd name="T67" fmla="*/ 195 h 337"/>
                <a:gd name="T68" fmla="*/ 268 w 511"/>
                <a:gd name="T69" fmla="*/ 43 h 337"/>
                <a:gd name="T70" fmla="*/ 176 w 511"/>
                <a:gd name="T71" fmla="*/ 43 h 337"/>
                <a:gd name="T72" fmla="*/ 172 w 511"/>
                <a:gd name="T73" fmla="*/ 25 h 337"/>
                <a:gd name="T74" fmla="*/ 280 w 511"/>
                <a:gd name="T75" fmla="*/ 36 h 337"/>
                <a:gd name="T76" fmla="*/ 457 w 511"/>
                <a:gd name="T77" fmla="*/ 177 h 337"/>
                <a:gd name="T78" fmla="*/ 447 w 511"/>
                <a:gd name="T79" fmla="*/ 165 h 337"/>
                <a:gd name="T80" fmla="*/ 447 w 511"/>
                <a:gd name="T81" fmla="*/ 164 h 337"/>
                <a:gd name="T82" fmla="*/ 456 w 511"/>
                <a:gd name="T83" fmla="*/ 16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1" h="337">
                  <a:moveTo>
                    <a:pt x="200" y="121"/>
                  </a:moveTo>
                  <a:cubicBezTo>
                    <a:pt x="200" y="124"/>
                    <a:pt x="200" y="145"/>
                    <a:pt x="220" y="149"/>
                  </a:cubicBezTo>
                  <a:cubicBezTo>
                    <a:pt x="220" y="94"/>
                    <a:pt x="220" y="94"/>
                    <a:pt x="220" y="94"/>
                  </a:cubicBezTo>
                  <a:cubicBezTo>
                    <a:pt x="201" y="98"/>
                    <a:pt x="200" y="119"/>
                    <a:pt x="200" y="121"/>
                  </a:cubicBezTo>
                  <a:close/>
                  <a:moveTo>
                    <a:pt x="237" y="223"/>
                  </a:moveTo>
                  <a:cubicBezTo>
                    <a:pt x="256" y="219"/>
                    <a:pt x="257" y="198"/>
                    <a:pt x="257" y="195"/>
                  </a:cubicBezTo>
                  <a:cubicBezTo>
                    <a:pt x="257" y="193"/>
                    <a:pt x="256" y="172"/>
                    <a:pt x="237" y="168"/>
                  </a:cubicBezTo>
                  <a:lnTo>
                    <a:pt x="237" y="223"/>
                  </a:lnTo>
                  <a:close/>
                  <a:moveTo>
                    <a:pt x="509" y="159"/>
                  </a:moveTo>
                  <a:cubicBezTo>
                    <a:pt x="508" y="158"/>
                    <a:pt x="496" y="129"/>
                    <a:pt x="465" y="129"/>
                  </a:cubicBezTo>
                  <a:cubicBezTo>
                    <a:pt x="457" y="129"/>
                    <a:pt x="450" y="131"/>
                    <a:pt x="445" y="134"/>
                  </a:cubicBezTo>
                  <a:cubicBezTo>
                    <a:pt x="438" y="132"/>
                    <a:pt x="431" y="130"/>
                    <a:pt x="422" y="129"/>
                  </a:cubicBezTo>
                  <a:cubicBezTo>
                    <a:pt x="408" y="9"/>
                    <a:pt x="283" y="0"/>
                    <a:pt x="231" y="0"/>
                  </a:cubicBezTo>
                  <a:cubicBezTo>
                    <a:pt x="181" y="0"/>
                    <a:pt x="60" y="9"/>
                    <a:pt x="38" y="116"/>
                  </a:cubicBezTo>
                  <a:cubicBezTo>
                    <a:pt x="18" y="116"/>
                    <a:pt x="18" y="116"/>
                    <a:pt x="18" y="116"/>
                  </a:cubicBezTo>
                  <a:cubicBezTo>
                    <a:pt x="8" y="116"/>
                    <a:pt x="0" y="124"/>
                    <a:pt x="0" y="135"/>
                  </a:cubicBezTo>
                  <a:cubicBezTo>
                    <a:pt x="0" y="191"/>
                    <a:pt x="0" y="191"/>
                    <a:pt x="0" y="191"/>
                  </a:cubicBezTo>
                  <a:cubicBezTo>
                    <a:pt x="0" y="201"/>
                    <a:pt x="8" y="209"/>
                    <a:pt x="18" y="209"/>
                  </a:cubicBezTo>
                  <a:cubicBezTo>
                    <a:pt x="45" y="209"/>
                    <a:pt x="45" y="209"/>
                    <a:pt x="45" y="209"/>
                  </a:cubicBezTo>
                  <a:cubicBezTo>
                    <a:pt x="60" y="250"/>
                    <a:pt x="92" y="271"/>
                    <a:pt x="120" y="282"/>
                  </a:cubicBezTo>
                  <a:cubicBezTo>
                    <a:pt x="125" y="309"/>
                    <a:pt x="125" y="309"/>
                    <a:pt x="125" y="309"/>
                  </a:cubicBezTo>
                  <a:cubicBezTo>
                    <a:pt x="125" y="324"/>
                    <a:pt x="138" y="337"/>
                    <a:pt x="153" y="337"/>
                  </a:cubicBezTo>
                  <a:cubicBezTo>
                    <a:pt x="165" y="337"/>
                    <a:pt x="165" y="337"/>
                    <a:pt x="165" y="337"/>
                  </a:cubicBezTo>
                  <a:cubicBezTo>
                    <a:pt x="180" y="337"/>
                    <a:pt x="192" y="324"/>
                    <a:pt x="192" y="309"/>
                  </a:cubicBezTo>
                  <a:cubicBezTo>
                    <a:pt x="195" y="293"/>
                    <a:pt x="195" y="293"/>
                    <a:pt x="195" y="293"/>
                  </a:cubicBezTo>
                  <a:cubicBezTo>
                    <a:pt x="250" y="293"/>
                    <a:pt x="250" y="293"/>
                    <a:pt x="250" y="293"/>
                  </a:cubicBezTo>
                  <a:cubicBezTo>
                    <a:pt x="253" y="309"/>
                    <a:pt x="253" y="309"/>
                    <a:pt x="253" y="309"/>
                  </a:cubicBezTo>
                  <a:cubicBezTo>
                    <a:pt x="253" y="324"/>
                    <a:pt x="265" y="337"/>
                    <a:pt x="280" y="337"/>
                  </a:cubicBezTo>
                  <a:cubicBezTo>
                    <a:pt x="292" y="337"/>
                    <a:pt x="292" y="337"/>
                    <a:pt x="292" y="337"/>
                  </a:cubicBezTo>
                  <a:cubicBezTo>
                    <a:pt x="307" y="337"/>
                    <a:pt x="320" y="324"/>
                    <a:pt x="320" y="309"/>
                  </a:cubicBezTo>
                  <a:cubicBezTo>
                    <a:pt x="324" y="286"/>
                    <a:pt x="324" y="286"/>
                    <a:pt x="324" y="286"/>
                  </a:cubicBezTo>
                  <a:cubicBezTo>
                    <a:pt x="365" y="275"/>
                    <a:pt x="424" y="242"/>
                    <a:pt x="424" y="152"/>
                  </a:cubicBezTo>
                  <a:cubicBezTo>
                    <a:pt x="424" y="150"/>
                    <a:pt x="424" y="149"/>
                    <a:pt x="424" y="148"/>
                  </a:cubicBezTo>
                  <a:cubicBezTo>
                    <a:pt x="426" y="149"/>
                    <a:pt x="429" y="149"/>
                    <a:pt x="431" y="150"/>
                  </a:cubicBezTo>
                  <a:cubicBezTo>
                    <a:pt x="429" y="154"/>
                    <a:pt x="428" y="158"/>
                    <a:pt x="428" y="161"/>
                  </a:cubicBezTo>
                  <a:cubicBezTo>
                    <a:pt x="427" y="164"/>
                    <a:pt x="425" y="177"/>
                    <a:pt x="433" y="187"/>
                  </a:cubicBezTo>
                  <a:cubicBezTo>
                    <a:pt x="437" y="191"/>
                    <a:pt x="444" y="196"/>
                    <a:pt x="457" y="196"/>
                  </a:cubicBezTo>
                  <a:cubicBezTo>
                    <a:pt x="469" y="196"/>
                    <a:pt x="478" y="188"/>
                    <a:pt x="478" y="176"/>
                  </a:cubicBezTo>
                  <a:cubicBezTo>
                    <a:pt x="478" y="166"/>
                    <a:pt x="473" y="156"/>
                    <a:pt x="465" y="148"/>
                  </a:cubicBezTo>
                  <a:cubicBezTo>
                    <a:pt x="465" y="148"/>
                    <a:pt x="465" y="148"/>
                    <a:pt x="465" y="148"/>
                  </a:cubicBezTo>
                  <a:cubicBezTo>
                    <a:pt x="483" y="148"/>
                    <a:pt x="491" y="166"/>
                    <a:pt x="491" y="166"/>
                  </a:cubicBezTo>
                  <a:cubicBezTo>
                    <a:pt x="493" y="171"/>
                    <a:pt x="499" y="173"/>
                    <a:pt x="503" y="171"/>
                  </a:cubicBezTo>
                  <a:cubicBezTo>
                    <a:pt x="508" y="169"/>
                    <a:pt x="511" y="164"/>
                    <a:pt x="509" y="159"/>
                  </a:cubicBezTo>
                  <a:close/>
                  <a:moveTo>
                    <a:pt x="274" y="195"/>
                  </a:moveTo>
                  <a:cubicBezTo>
                    <a:pt x="274" y="210"/>
                    <a:pt x="266" y="236"/>
                    <a:pt x="237" y="240"/>
                  </a:cubicBezTo>
                  <a:cubicBezTo>
                    <a:pt x="237" y="245"/>
                    <a:pt x="237" y="245"/>
                    <a:pt x="237" y="245"/>
                  </a:cubicBezTo>
                  <a:cubicBezTo>
                    <a:pt x="237" y="250"/>
                    <a:pt x="233" y="253"/>
                    <a:pt x="228" y="253"/>
                  </a:cubicBezTo>
                  <a:cubicBezTo>
                    <a:pt x="224" y="253"/>
                    <a:pt x="220" y="250"/>
                    <a:pt x="220" y="245"/>
                  </a:cubicBezTo>
                  <a:cubicBezTo>
                    <a:pt x="220" y="240"/>
                    <a:pt x="220" y="240"/>
                    <a:pt x="220" y="240"/>
                  </a:cubicBezTo>
                  <a:cubicBezTo>
                    <a:pt x="191" y="236"/>
                    <a:pt x="183" y="210"/>
                    <a:pt x="183" y="195"/>
                  </a:cubicBezTo>
                  <a:cubicBezTo>
                    <a:pt x="183" y="191"/>
                    <a:pt x="187" y="187"/>
                    <a:pt x="191" y="187"/>
                  </a:cubicBezTo>
                  <a:cubicBezTo>
                    <a:pt x="196" y="187"/>
                    <a:pt x="200" y="191"/>
                    <a:pt x="200" y="195"/>
                  </a:cubicBezTo>
                  <a:cubicBezTo>
                    <a:pt x="200" y="195"/>
                    <a:pt x="200" y="195"/>
                    <a:pt x="200" y="195"/>
                  </a:cubicBezTo>
                  <a:cubicBezTo>
                    <a:pt x="200" y="198"/>
                    <a:pt x="201" y="219"/>
                    <a:pt x="220" y="223"/>
                  </a:cubicBezTo>
                  <a:cubicBezTo>
                    <a:pt x="220" y="166"/>
                    <a:pt x="220" y="166"/>
                    <a:pt x="220" y="166"/>
                  </a:cubicBezTo>
                  <a:cubicBezTo>
                    <a:pt x="191" y="162"/>
                    <a:pt x="183" y="136"/>
                    <a:pt x="183" y="121"/>
                  </a:cubicBezTo>
                  <a:cubicBezTo>
                    <a:pt x="183" y="107"/>
                    <a:pt x="191" y="81"/>
                    <a:pt x="220" y="77"/>
                  </a:cubicBezTo>
                  <a:cubicBezTo>
                    <a:pt x="220" y="72"/>
                    <a:pt x="220" y="72"/>
                    <a:pt x="220" y="72"/>
                  </a:cubicBezTo>
                  <a:cubicBezTo>
                    <a:pt x="220" y="67"/>
                    <a:pt x="224" y="64"/>
                    <a:pt x="228" y="64"/>
                  </a:cubicBezTo>
                  <a:cubicBezTo>
                    <a:pt x="233" y="64"/>
                    <a:pt x="237" y="67"/>
                    <a:pt x="237" y="72"/>
                  </a:cubicBezTo>
                  <a:cubicBezTo>
                    <a:pt x="237" y="77"/>
                    <a:pt x="237" y="77"/>
                    <a:pt x="237" y="77"/>
                  </a:cubicBezTo>
                  <a:cubicBezTo>
                    <a:pt x="266" y="81"/>
                    <a:pt x="274" y="107"/>
                    <a:pt x="274" y="121"/>
                  </a:cubicBezTo>
                  <a:cubicBezTo>
                    <a:pt x="274" y="126"/>
                    <a:pt x="270" y="130"/>
                    <a:pt x="265" y="130"/>
                  </a:cubicBezTo>
                  <a:cubicBezTo>
                    <a:pt x="261" y="130"/>
                    <a:pt x="257" y="126"/>
                    <a:pt x="257" y="121"/>
                  </a:cubicBezTo>
                  <a:cubicBezTo>
                    <a:pt x="257" y="121"/>
                    <a:pt x="257" y="121"/>
                    <a:pt x="257" y="121"/>
                  </a:cubicBezTo>
                  <a:cubicBezTo>
                    <a:pt x="257" y="119"/>
                    <a:pt x="256" y="98"/>
                    <a:pt x="237" y="94"/>
                  </a:cubicBezTo>
                  <a:cubicBezTo>
                    <a:pt x="237" y="151"/>
                    <a:pt x="237" y="151"/>
                    <a:pt x="237" y="151"/>
                  </a:cubicBezTo>
                  <a:cubicBezTo>
                    <a:pt x="266" y="155"/>
                    <a:pt x="274" y="181"/>
                    <a:pt x="274" y="195"/>
                  </a:cubicBezTo>
                  <a:close/>
                  <a:moveTo>
                    <a:pt x="280" y="36"/>
                  </a:moveTo>
                  <a:cubicBezTo>
                    <a:pt x="278" y="41"/>
                    <a:pt x="273" y="44"/>
                    <a:pt x="268" y="43"/>
                  </a:cubicBezTo>
                  <a:cubicBezTo>
                    <a:pt x="228" y="32"/>
                    <a:pt x="177" y="43"/>
                    <a:pt x="176" y="43"/>
                  </a:cubicBezTo>
                  <a:cubicBezTo>
                    <a:pt x="176" y="43"/>
                    <a:pt x="176" y="43"/>
                    <a:pt x="176" y="43"/>
                  </a:cubicBezTo>
                  <a:cubicBezTo>
                    <a:pt x="171" y="44"/>
                    <a:pt x="166" y="41"/>
                    <a:pt x="165" y="36"/>
                  </a:cubicBezTo>
                  <a:cubicBezTo>
                    <a:pt x="164" y="31"/>
                    <a:pt x="167" y="26"/>
                    <a:pt x="172" y="25"/>
                  </a:cubicBezTo>
                  <a:cubicBezTo>
                    <a:pt x="175" y="24"/>
                    <a:pt x="228" y="12"/>
                    <a:pt x="273" y="25"/>
                  </a:cubicBezTo>
                  <a:cubicBezTo>
                    <a:pt x="278" y="26"/>
                    <a:pt x="281" y="31"/>
                    <a:pt x="280" y="36"/>
                  </a:cubicBezTo>
                  <a:close/>
                  <a:moveTo>
                    <a:pt x="459" y="177"/>
                  </a:moveTo>
                  <a:cubicBezTo>
                    <a:pt x="458" y="177"/>
                    <a:pt x="458" y="177"/>
                    <a:pt x="457" y="177"/>
                  </a:cubicBezTo>
                  <a:cubicBezTo>
                    <a:pt x="454" y="177"/>
                    <a:pt x="450" y="177"/>
                    <a:pt x="448" y="175"/>
                  </a:cubicBezTo>
                  <a:cubicBezTo>
                    <a:pt x="446" y="172"/>
                    <a:pt x="447" y="166"/>
                    <a:pt x="447" y="165"/>
                  </a:cubicBezTo>
                  <a:cubicBezTo>
                    <a:pt x="447" y="164"/>
                    <a:pt x="447" y="164"/>
                    <a:pt x="447" y="164"/>
                  </a:cubicBezTo>
                  <a:cubicBezTo>
                    <a:pt x="447" y="164"/>
                    <a:pt x="447" y="164"/>
                    <a:pt x="447" y="164"/>
                  </a:cubicBezTo>
                  <a:cubicBezTo>
                    <a:pt x="447" y="163"/>
                    <a:pt x="447" y="161"/>
                    <a:pt x="448" y="159"/>
                  </a:cubicBezTo>
                  <a:cubicBezTo>
                    <a:pt x="452" y="162"/>
                    <a:pt x="454" y="165"/>
                    <a:pt x="456" y="168"/>
                  </a:cubicBezTo>
                  <a:cubicBezTo>
                    <a:pt x="459" y="173"/>
                    <a:pt x="459" y="176"/>
                    <a:pt x="459" y="17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nvGrpSpPr>
          <p:cNvPr id="65" name="组合 64"/>
          <p:cNvGrpSpPr/>
          <p:nvPr/>
        </p:nvGrpSpPr>
        <p:grpSpPr>
          <a:xfrm>
            <a:off x="327754" y="5932827"/>
            <a:ext cx="671712" cy="671712"/>
            <a:chOff x="4237946" y="5168256"/>
            <a:chExt cx="671712" cy="671712"/>
          </a:xfrm>
        </p:grpSpPr>
        <p:sp>
          <p:nvSpPr>
            <p:cNvPr id="66" name="椭圆 65"/>
            <p:cNvSpPr/>
            <p:nvPr/>
          </p:nvSpPr>
          <p:spPr>
            <a:xfrm>
              <a:off x="4237946" y="5168256"/>
              <a:ext cx="671712" cy="6717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67" name="组 21"/>
            <p:cNvGrpSpPr/>
            <p:nvPr/>
          </p:nvGrpSpPr>
          <p:grpSpPr>
            <a:xfrm>
              <a:off x="4433441" y="5313651"/>
              <a:ext cx="280009" cy="380920"/>
              <a:chOff x="6873876" y="5411788"/>
              <a:chExt cx="665163" cy="904875"/>
            </a:xfrm>
            <a:solidFill>
              <a:schemeClr val="bg1"/>
            </a:solidFill>
          </p:grpSpPr>
          <p:sp>
            <p:nvSpPr>
              <p:cNvPr id="68" name="Freeform 64"/>
              <p:cNvSpPr>
                <a:spLocks noEditPoints="1"/>
              </p:cNvSpPr>
              <p:nvPr/>
            </p:nvSpPr>
            <p:spPr bwMode="auto">
              <a:xfrm>
                <a:off x="6873876" y="5411788"/>
                <a:ext cx="665163" cy="835025"/>
              </a:xfrm>
              <a:custGeom>
                <a:avLst/>
                <a:gdLst>
                  <a:gd name="T0" fmla="*/ 209 w 317"/>
                  <a:gd name="T1" fmla="*/ 99 h 398"/>
                  <a:gd name="T2" fmla="*/ 119 w 317"/>
                  <a:gd name="T3" fmla="*/ 105 h 398"/>
                  <a:gd name="T4" fmla="*/ 86 w 317"/>
                  <a:gd name="T5" fmla="*/ 99 h 398"/>
                  <a:gd name="T6" fmla="*/ 0 w 317"/>
                  <a:gd name="T7" fmla="*/ 316 h 398"/>
                  <a:gd name="T8" fmla="*/ 230 w 317"/>
                  <a:gd name="T9" fmla="*/ 398 h 398"/>
                  <a:gd name="T10" fmla="*/ 317 w 317"/>
                  <a:gd name="T11" fmla="*/ 214 h 398"/>
                  <a:gd name="T12" fmla="*/ 230 w 317"/>
                  <a:gd name="T13" fmla="*/ 99 h 398"/>
                  <a:gd name="T14" fmla="*/ 171 w 317"/>
                  <a:gd name="T15" fmla="*/ 334 h 398"/>
                  <a:gd name="T16" fmla="*/ 153 w 317"/>
                  <a:gd name="T17" fmla="*/ 334 h 398"/>
                  <a:gd name="T18" fmla="*/ 113 w 317"/>
                  <a:gd name="T19" fmla="*/ 282 h 398"/>
                  <a:gd name="T20" fmla="*/ 131 w 317"/>
                  <a:gd name="T21" fmla="*/ 282 h 398"/>
                  <a:gd name="T22" fmla="*/ 153 w 317"/>
                  <a:gd name="T23" fmla="*/ 311 h 398"/>
                  <a:gd name="T24" fmla="*/ 113 w 317"/>
                  <a:gd name="T25" fmla="*/ 203 h 398"/>
                  <a:gd name="T26" fmla="*/ 153 w 317"/>
                  <a:gd name="T27" fmla="*/ 150 h 398"/>
                  <a:gd name="T28" fmla="*/ 171 w 317"/>
                  <a:gd name="T29" fmla="*/ 150 h 398"/>
                  <a:gd name="T30" fmla="*/ 210 w 317"/>
                  <a:gd name="T31" fmla="*/ 203 h 398"/>
                  <a:gd name="T32" fmla="*/ 192 w 317"/>
                  <a:gd name="T33" fmla="*/ 203 h 398"/>
                  <a:gd name="T34" fmla="*/ 171 w 317"/>
                  <a:gd name="T35" fmla="*/ 173 h 398"/>
                  <a:gd name="T36" fmla="*/ 210 w 317"/>
                  <a:gd name="T37" fmla="*/ 282 h 398"/>
                  <a:gd name="T38" fmla="*/ 211 w 317"/>
                  <a:gd name="T39" fmla="*/ 375 h 398"/>
                  <a:gd name="T40" fmla="*/ 211 w 317"/>
                  <a:gd name="T41" fmla="*/ 364 h 398"/>
                  <a:gd name="T42" fmla="*/ 285 w 317"/>
                  <a:gd name="T43" fmla="*/ 317 h 398"/>
                  <a:gd name="T44" fmla="*/ 296 w 317"/>
                  <a:gd name="T45" fmla="*/ 317 h 398"/>
                  <a:gd name="T46" fmla="*/ 171 w 317"/>
                  <a:gd name="T47" fmla="*/ 252 h 398"/>
                  <a:gd name="T48" fmla="*/ 192 w 317"/>
                  <a:gd name="T49" fmla="*/ 282 h 398"/>
                  <a:gd name="T50" fmla="*/ 131 w 317"/>
                  <a:gd name="T51" fmla="*/ 203 h 398"/>
                  <a:gd name="T52" fmla="*/ 153 w 317"/>
                  <a:gd name="T53" fmla="*/ 173 h 398"/>
                  <a:gd name="T54" fmla="*/ 119 w 317"/>
                  <a:gd name="T55" fmla="*/ 79 h 398"/>
                  <a:gd name="T56" fmla="*/ 203 w 317"/>
                  <a:gd name="T57" fmla="*/ 80 h 398"/>
                  <a:gd name="T58" fmla="*/ 211 w 317"/>
                  <a:gd name="T59" fmla="*/ 0 h 398"/>
                  <a:gd name="T60" fmla="*/ 79 w 317"/>
                  <a:gd name="T61" fmla="*/ 24 h 398"/>
                  <a:gd name="T62" fmla="*/ 119 w 317"/>
                  <a:gd name="T63" fmla="*/ 79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7" h="398">
                    <a:moveTo>
                      <a:pt x="230" y="99"/>
                    </a:moveTo>
                    <a:cubicBezTo>
                      <a:pt x="209" y="99"/>
                      <a:pt x="209" y="99"/>
                      <a:pt x="209" y="99"/>
                    </a:cubicBezTo>
                    <a:cubicBezTo>
                      <a:pt x="207" y="103"/>
                      <a:pt x="203" y="105"/>
                      <a:pt x="198" y="105"/>
                    </a:cubicBezTo>
                    <a:cubicBezTo>
                      <a:pt x="119" y="105"/>
                      <a:pt x="119" y="105"/>
                      <a:pt x="119" y="105"/>
                    </a:cubicBezTo>
                    <a:cubicBezTo>
                      <a:pt x="114" y="105"/>
                      <a:pt x="110" y="103"/>
                      <a:pt x="107" y="99"/>
                    </a:cubicBezTo>
                    <a:cubicBezTo>
                      <a:pt x="94" y="99"/>
                      <a:pt x="86" y="99"/>
                      <a:pt x="86" y="99"/>
                    </a:cubicBezTo>
                    <a:cubicBezTo>
                      <a:pt x="86" y="99"/>
                      <a:pt x="0" y="99"/>
                      <a:pt x="0" y="180"/>
                    </a:cubicBezTo>
                    <a:cubicBezTo>
                      <a:pt x="0" y="316"/>
                      <a:pt x="0" y="316"/>
                      <a:pt x="0" y="316"/>
                    </a:cubicBezTo>
                    <a:cubicBezTo>
                      <a:pt x="0" y="316"/>
                      <a:pt x="0" y="398"/>
                      <a:pt x="86" y="398"/>
                    </a:cubicBezTo>
                    <a:cubicBezTo>
                      <a:pt x="173" y="398"/>
                      <a:pt x="230" y="398"/>
                      <a:pt x="230" y="398"/>
                    </a:cubicBezTo>
                    <a:cubicBezTo>
                      <a:pt x="230" y="398"/>
                      <a:pt x="317" y="398"/>
                      <a:pt x="317" y="316"/>
                    </a:cubicBezTo>
                    <a:cubicBezTo>
                      <a:pt x="317" y="254"/>
                      <a:pt x="317" y="214"/>
                      <a:pt x="317" y="214"/>
                    </a:cubicBezTo>
                    <a:cubicBezTo>
                      <a:pt x="317" y="193"/>
                      <a:pt x="317" y="180"/>
                      <a:pt x="317" y="180"/>
                    </a:cubicBezTo>
                    <a:cubicBezTo>
                      <a:pt x="317" y="180"/>
                      <a:pt x="317" y="99"/>
                      <a:pt x="230" y="99"/>
                    </a:cubicBezTo>
                    <a:close/>
                    <a:moveTo>
                      <a:pt x="171" y="329"/>
                    </a:moveTo>
                    <a:cubicBezTo>
                      <a:pt x="171" y="334"/>
                      <a:pt x="171" y="334"/>
                      <a:pt x="171" y="334"/>
                    </a:cubicBezTo>
                    <a:cubicBezTo>
                      <a:pt x="171" y="339"/>
                      <a:pt x="167" y="343"/>
                      <a:pt x="162" y="343"/>
                    </a:cubicBezTo>
                    <a:cubicBezTo>
                      <a:pt x="157" y="343"/>
                      <a:pt x="153" y="339"/>
                      <a:pt x="153" y="334"/>
                    </a:cubicBezTo>
                    <a:cubicBezTo>
                      <a:pt x="153" y="329"/>
                      <a:pt x="153" y="329"/>
                      <a:pt x="153" y="329"/>
                    </a:cubicBezTo>
                    <a:cubicBezTo>
                      <a:pt x="122" y="325"/>
                      <a:pt x="113" y="297"/>
                      <a:pt x="113" y="282"/>
                    </a:cubicBezTo>
                    <a:cubicBezTo>
                      <a:pt x="113" y="277"/>
                      <a:pt x="117" y="273"/>
                      <a:pt x="122" y="273"/>
                    </a:cubicBezTo>
                    <a:cubicBezTo>
                      <a:pt x="127" y="273"/>
                      <a:pt x="131" y="277"/>
                      <a:pt x="131" y="282"/>
                    </a:cubicBezTo>
                    <a:cubicBezTo>
                      <a:pt x="131" y="282"/>
                      <a:pt x="131" y="282"/>
                      <a:pt x="131" y="282"/>
                    </a:cubicBezTo>
                    <a:cubicBezTo>
                      <a:pt x="131" y="284"/>
                      <a:pt x="132" y="306"/>
                      <a:pt x="153" y="311"/>
                    </a:cubicBezTo>
                    <a:cubicBezTo>
                      <a:pt x="153" y="250"/>
                      <a:pt x="153" y="250"/>
                      <a:pt x="153" y="250"/>
                    </a:cubicBezTo>
                    <a:cubicBezTo>
                      <a:pt x="122" y="246"/>
                      <a:pt x="113" y="218"/>
                      <a:pt x="113" y="203"/>
                    </a:cubicBezTo>
                    <a:cubicBezTo>
                      <a:pt x="113" y="187"/>
                      <a:pt x="122" y="159"/>
                      <a:pt x="153" y="155"/>
                    </a:cubicBezTo>
                    <a:cubicBezTo>
                      <a:pt x="153" y="150"/>
                      <a:pt x="153" y="150"/>
                      <a:pt x="153" y="150"/>
                    </a:cubicBezTo>
                    <a:cubicBezTo>
                      <a:pt x="153" y="145"/>
                      <a:pt x="157" y="141"/>
                      <a:pt x="162" y="141"/>
                    </a:cubicBezTo>
                    <a:cubicBezTo>
                      <a:pt x="167" y="141"/>
                      <a:pt x="171" y="145"/>
                      <a:pt x="171" y="150"/>
                    </a:cubicBezTo>
                    <a:cubicBezTo>
                      <a:pt x="171" y="155"/>
                      <a:pt x="171" y="155"/>
                      <a:pt x="171" y="155"/>
                    </a:cubicBezTo>
                    <a:cubicBezTo>
                      <a:pt x="201" y="159"/>
                      <a:pt x="210" y="187"/>
                      <a:pt x="210" y="203"/>
                    </a:cubicBezTo>
                    <a:cubicBezTo>
                      <a:pt x="210" y="208"/>
                      <a:pt x="206" y="212"/>
                      <a:pt x="201" y="212"/>
                    </a:cubicBezTo>
                    <a:cubicBezTo>
                      <a:pt x="196" y="212"/>
                      <a:pt x="192" y="208"/>
                      <a:pt x="192" y="203"/>
                    </a:cubicBezTo>
                    <a:cubicBezTo>
                      <a:pt x="192" y="203"/>
                      <a:pt x="192" y="203"/>
                      <a:pt x="192" y="203"/>
                    </a:cubicBezTo>
                    <a:cubicBezTo>
                      <a:pt x="192" y="200"/>
                      <a:pt x="191" y="178"/>
                      <a:pt x="171" y="173"/>
                    </a:cubicBezTo>
                    <a:cubicBezTo>
                      <a:pt x="171" y="234"/>
                      <a:pt x="171" y="234"/>
                      <a:pt x="171" y="234"/>
                    </a:cubicBezTo>
                    <a:cubicBezTo>
                      <a:pt x="201" y="238"/>
                      <a:pt x="210" y="266"/>
                      <a:pt x="210" y="282"/>
                    </a:cubicBezTo>
                    <a:cubicBezTo>
                      <a:pt x="210" y="297"/>
                      <a:pt x="201" y="325"/>
                      <a:pt x="171" y="329"/>
                    </a:cubicBezTo>
                    <a:close/>
                    <a:moveTo>
                      <a:pt x="211" y="375"/>
                    </a:moveTo>
                    <a:cubicBezTo>
                      <a:pt x="208" y="375"/>
                      <a:pt x="205" y="373"/>
                      <a:pt x="205" y="370"/>
                    </a:cubicBezTo>
                    <a:cubicBezTo>
                      <a:pt x="205" y="366"/>
                      <a:pt x="208" y="364"/>
                      <a:pt x="211" y="364"/>
                    </a:cubicBezTo>
                    <a:cubicBezTo>
                      <a:pt x="283" y="364"/>
                      <a:pt x="285" y="319"/>
                      <a:pt x="285" y="317"/>
                    </a:cubicBezTo>
                    <a:cubicBezTo>
                      <a:pt x="285" y="317"/>
                      <a:pt x="285" y="317"/>
                      <a:pt x="285" y="317"/>
                    </a:cubicBezTo>
                    <a:cubicBezTo>
                      <a:pt x="285" y="313"/>
                      <a:pt x="287" y="311"/>
                      <a:pt x="290" y="311"/>
                    </a:cubicBezTo>
                    <a:cubicBezTo>
                      <a:pt x="294" y="311"/>
                      <a:pt x="296" y="313"/>
                      <a:pt x="296" y="317"/>
                    </a:cubicBezTo>
                    <a:cubicBezTo>
                      <a:pt x="296" y="317"/>
                      <a:pt x="295" y="375"/>
                      <a:pt x="211" y="375"/>
                    </a:cubicBezTo>
                    <a:close/>
                    <a:moveTo>
                      <a:pt x="171" y="252"/>
                    </a:moveTo>
                    <a:cubicBezTo>
                      <a:pt x="171" y="311"/>
                      <a:pt x="171" y="311"/>
                      <a:pt x="171" y="311"/>
                    </a:cubicBezTo>
                    <a:cubicBezTo>
                      <a:pt x="191" y="306"/>
                      <a:pt x="192" y="284"/>
                      <a:pt x="192" y="282"/>
                    </a:cubicBezTo>
                    <a:cubicBezTo>
                      <a:pt x="192" y="279"/>
                      <a:pt x="191" y="257"/>
                      <a:pt x="171" y="252"/>
                    </a:cubicBezTo>
                    <a:close/>
                    <a:moveTo>
                      <a:pt x="131" y="203"/>
                    </a:moveTo>
                    <a:cubicBezTo>
                      <a:pt x="131" y="205"/>
                      <a:pt x="132" y="227"/>
                      <a:pt x="153" y="232"/>
                    </a:cubicBezTo>
                    <a:cubicBezTo>
                      <a:pt x="153" y="173"/>
                      <a:pt x="153" y="173"/>
                      <a:pt x="153" y="173"/>
                    </a:cubicBezTo>
                    <a:cubicBezTo>
                      <a:pt x="132" y="178"/>
                      <a:pt x="131" y="200"/>
                      <a:pt x="131" y="203"/>
                    </a:cubicBezTo>
                    <a:close/>
                    <a:moveTo>
                      <a:pt x="119" y="79"/>
                    </a:moveTo>
                    <a:cubicBezTo>
                      <a:pt x="198" y="79"/>
                      <a:pt x="198" y="79"/>
                      <a:pt x="198" y="79"/>
                    </a:cubicBezTo>
                    <a:cubicBezTo>
                      <a:pt x="200" y="79"/>
                      <a:pt x="202" y="79"/>
                      <a:pt x="203" y="80"/>
                    </a:cubicBezTo>
                    <a:cubicBezTo>
                      <a:pt x="218" y="63"/>
                      <a:pt x="238" y="39"/>
                      <a:pt x="238" y="24"/>
                    </a:cubicBezTo>
                    <a:cubicBezTo>
                      <a:pt x="238" y="0"/>
                      <a:pt x="211" y="0"/>
                      <a:pt x="211" y="0"/>
                    </a:cubicBezTo>
                    <a:cubicBezTo>
                      <a:pt x="105" y="0"/>
                      <a:pt x="105" y="0"/>
                      <a:pt x="105" y="0"/>
                    </a:cubicBezTo>
                    <a:cubicBezTo>
                      <a:pt x="105" y="0"/>
                      <a:pt x="79" y="0"/>
                      <a:pt x="79" y="24"/>
                    </a:cubicBezTo>
                    <a:cubicBezTo>
                      <a:pt x="79" y="39"/>
                      <a:pt x="98" y="63"/>
                      <a:pt x="113" y="80"/>
                    </a:cubicBezTo>
                    <a:cubicBezTo>
                      <a:pt x="115" y="79"/>
                      <a:pt x="117" y="79"/>
                      <a:pt x="119"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9" name="Freeform 65"/>
              <p:cNvSpPr>
                <a:spLocks noEditPoints="1"/>
              </p:cNvSpPr>
              <p:nvPr/>
            </p:nvSpPr>
            <p:spPr bwMode="auto">
              <a:xfrm>
                <a:off x="6873876" y="5578475"/>
                <a:ext cx="665163" cy="738188"/>
              </a:xfrm>
              <a:custGeom>
                <a:avLst/>
                <a:gdLst>
                  <a:gd name="T0" fmla="*/ 230 w 317"/>
                  <a:gd name="T1" fmla="*/ 319 h 352"/>
                  <a:gd name="T2" fmla="*/ 86 w 317"/>
                  <a:gd name="T3" fmla="*/ 319 h 352"/>
                  <a:gd name="T4" fmla="*/ 0 w 317"/>
                  <a:gd name="T5" fmla="*/ 237 h 352"/>
                  <a:gd name="T6" fmla="*/ 0 w 317"/>
                  <a:gd name="T7" fmla="*/ 271 h 352"/>
                  <a:gd name="T8" fmla="*/ 86 w 317"/>
                  <a:gd name="T9" fmla="*/ 352 h 352"/>
                  <a:gd name="T10" fmla="*/ 230 w 317"/>
                  <a:gd name="T11" fmla="*/ 352 h 352"/>
                  <a:gd name="T12" fmla="*/ 317 w 317"/>
                  <a:gd name="T13" fmla="*/ 271 h 352"/>
                  <a:gd name="T14" fmla="*/ 317 w 317"/>
                  <a:gd name="T15" fmla="*/ 237 h 352"/>
                  <a:gd name="T16" fmla="*/ 230 w 317"/>
                  <a:gd name="T17" fmla="*/ 319 h 352"/>
                  <a:gd name="T18" fmla="*/ 119 w 317"/>
                  <a:gd name="T19" fmla="*/ 26 h 352"/>
                  <a:gd name="T20" fmla="*/ 198 w 317"/>
                  <a:gd name="T21" fmla="*/ 26 h 352"/>
                  <a:gd name="T22" fmla="*/ 209 w 317"/>
                  <a:gd name="T23" fmla="*/ 20 h 352"/>
                  <a:gd name="T24" fmla="*/ 211 w 317"/>
                  <a:gd name="T25" fmla="*/ 13 h 352"/>
                  <a:gd name="T26" fmla="*/ 203 w 317"/>
                  <a:gd name="T27" fmla="*/ 1 h 352"/>
                  <a:gd name="T28" fmla="*/ 198 w 317"/>
                  <a:gd name="T29" fmla="*/ 0 h 352"/>
                  <a:gd name="T30" fmla="*/ 119 w 317"/>
                  <a:gd name="T31" fmla="*/ 0 h 352"/>
                  <a:gd name="T32" fmla="*/ 113 w 317"/>
                  <a:gd name="T33" fmla="*/ 1 h 352"/>
                  <a:gd name="T34" fmla="*/ 105 w 317"/>
                  <a:gd name="T35" fmla="*/ 13 h 352"/>
                  <a:gd name="T36" fmla="*/ 107 w 317"/>
                  <a:gd name="T37" fmla="*/ 20 h 352"/>
                  <a:gd name="T38" fmla="*/ 119 w 317"/>
                  <a:gd name="T39" fmla="*/ 2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7" h="352">
                    <a:moveTo>
                      <a:pt x="230" y="319"/>
                    </a:moveTo>
                    <a:cubicBezTo>
                      <a:pt x="230" y="319"/>
                      <a:pt x="173" y="319"/>
                      <a:pt x="86" y="319"/>
                    </a:cubicBezTo>
                    <a:cubicBezTo>
                      <a:pt x="0" y="319"/>
                      <a:pt x="0" y="237"/>
                      <a:pt x="0" y="237"/>
                    </a:cubicBezTo>
                    <a:cubicBezTo>
                      <a:pt x="0" y="259"/>
                      <a:pt x="0" y="271"/>
                      <a:pt x="0" y="271"/>
                    </a:cubicBezTo>
                    <a:cubicBezTo>
                      <a:pt x="0" y="271"/>
                      <a:pt x="0" y="352"/>
                      <a:pt x="86" y="352"/>
                    </a:cubicBezTo>
                    <a:cubicBezTo>
                      <a:pt x="173" y="352"/>
                      <a:pt x="230" y="352"/>
                      <a:pt x="230" y="352"/>
                    </a:cubicBezTo>
                    <a:cubicBezTo>
                      <a:pt x="230" y="352"/>
                      <a:pt x="317" y="352"/>
                      <a:pt x="317" y="271"/>
                    </a:cubicBezTo>
                    <a:cubicBezTo>
                      <a:pt x="317" y="237"/>
                      <a:pt x="317" y="237"/>
                      <a:pt x="317" y="237"/>
                    </a:cubicBezTo>
                    <a:cubicBezTo>
                      <a:pt x="317" y="319"/>
                      <a:pt x="230" y="319"/>
                      <a:pt x="230" y="319"/>
                    </a:cubicBezTo>
                    <a:close/>
                    <a:moveTo>
                      <a:pt x="119" y="26"/>
                    </a:moveTo>
                    <a:cubicBezTo>
                      <a:pt x="198" y="26"/>
                      <a:pt x="198" y="26"/>
                      <a:pt x="198" y="26"/>
                    </a:cubicBezTo>
                    <a:cubicBezTo>
                      <a:pt x="203" y="26"/>
                      <a:pt x="207" y="24"/>
                      <a:pt x="209" y="20"/>
                    </a:cubicBezTo>
                    <a:cubicBezTo>
                      <a:pt x="210" y="18"/>
                      <a:pt x="211" y="16"/>
                      <a:pt x="211" y="13"/>
                    </a:cubicBezTo>
                    <a:cubicBezTo>
                      <a:pt x="211" y="8"/>
                      <a:pt x="208" y="3"/>
                      <a:pt x="203" y="1"/>
                    </a:cubicBezTo>
                    <a:cubicBezTo>
                      <a:pt x="202" y="0"/>
                      <a:pt x="200" y="0"/>
                      <a:pt x="198" y="0"/>
                    </a:cubicBezTo>
                    <a:cubicBezTo>
                      <a:pt x="119" y="0"/>
                      <a:pt x="119" y="0"/>
                      <a:pt x="119" y="0"/>
                    </a:cubicBezTo>
                    <a:cubicBezTo>
                      <a:pt x="117" y="0"/>
                      <a:pt x="115" y="0"/>
                      <a:pt x="113" y="1"/>
                    </a:cubicBezTo>
                    <a:cubicBezTo>
                      <a:pt x="109" y="3"/>
                      <a:pt x="105" y="8"/>
                      <a:pt x="105" y="13"/>
                    </a:cubicBezTo>
                    <a:cubicBezTo>
                      <a:pt x="105" y="16"/>
                      <a:pt x="106" y="18"/>
                      <a:pt x="107" y="20"/>
                    </a:cubicBezTo>
                    <a:cubicBezTo>
                      <a:pt x="110" y="24"/>
                      <a:pt x="114" y="26"/>
                      <a:pt x="11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sp>
        <p:nvSpPr>
          <p:cNvPr id="2" name="文本框 1"/>
          <p:cNvSpPr txBox="1"/>
          <p:nvPr/>
        </p:nvSpPr>
        <p:spPr>
          <a:xfrm>
            <a:off x="3518209" y="3529231"/>
            <a:ext cx="4651115" cy="36830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凌仲熙 </a:t>
            </a:r>
            <a:r>
              <a:rPr lang="en-US" altLang="zh-CN" dirty="0">
                <a:solidFill>
                  <a:schemeClr val="bg1"/>
                </a:solidFill>
                <a:latin typeface="微软雅黑" panose="020B0503020204020204" pitchFamily="34" charset="-122"/>
                <a:ea typeface="微软雅黑" panose="020B0503020204020204" pitchFamily="34" charset="-122"/>
              </a:rPr>
              <a:t>21851119</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3" name="清新快乐企业宣传配乐">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38960" y="-104823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0">
        <p:dissolve/>
      </p:transition>
    </mc:Choice>
    <mc:Fallback>
      <p:transition spd="slow" advClick="0" advTm="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22" presetClass="entr" presetSubtype="4"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down)">
                                      <p:cBhvr>
                                        <p:cTn id="9" dur="250"/>
                                        <p:tgtEl>
                                          <p:spTgt spid="4"/>
                                        </p:tgtEl>
                                      </p:cBhvr>
                                    </p:animEffect>
                                  </p:childTnLst>
                                </p:cTn>
                              </p:par>
                              <p:par>
                                <p:cTn id="10" presetID="22" presetClass="exit" presetSubtype="4" fill="hold" nodeType="withEffect">
                                  <p:stCondLst>
                                    <p:cond delay="180"/>
                                  </p:stCondLst>
                                  <p:childTnLst>
                                    <p:animEffect transition="out" filter="wipe(down)">
                                      <p:cBhvr>
                                        <p:cTn id="11" dur="250"/>
                                        <p:tgtEl>
                                          <p:spTgt spid="4"/>
                                        </p:tgtEl>
                                      </p:cBhvr>
                                    </p:animEffect>
                                    <p:set>
                                      <p:cBhvr>
                                        <p:cTn id="12" dur="1" fill="hold">
                                          <p:stCondLst>
                                            <p:cond delay="249"/>
                                          </p:stCondLst>
                                        </p:cTn>
                                        <p:tgtEl>
                                          <p:spTgt spid="4"/>
                                        </p:tgtEl>
                                        <p:attrNameLst>
                                          <p:attrName>style.visibility</p:attrName>
                                        </p:attrNameLst>
                                      </p:cBhvr>
                                      <p:to>
                                        <p:strVal val="hidden"/>
                                      </p:to>
                                    </p:set>
                                  </p:childTnLst>
                                </p:cTn>
                              </p:par>
                              <p:par>
                                <p:cTn id="13" presetID="22" presetClass="entr" presetSubtype="1" fill="hold" nodeType="withEffect">
                                  <p:stCondLst>
                                    <p:cond delay="36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250"/>
                                        <p:tgtEl>
                                          <p:spTgt spid="7"/>
                                        </p:tgtEl>
                                      </p:cBhvr>
                                    </p:animEffect>
                                  </p:childTnLst>
                                </p:cTn>
                              </p:par>
                              <p:par>
                                <p:cTn id="16" presetID="22" presetClass="exit" presetSubtype="1" fill="hold" nodeType="withEffect">
                                  <p:stCondLst>
                                    <p:cond delay="540"/>
                                  </p:stCondLst>
                                  <p:childTnLst>
                                    <p:animEffect transition="out" filter="wipe(up)">
                                      <p:cBhvr>
                                        <p:cTn id="17" dur="250"/>
                                        <p:tgtEl>
                                          <p:spTgt spid="7"/>
                                        </p:tgtEl>
                                      </p:cBhvr>
                                    </p:animEffect>
                                    <p:set>
                                      <p:cBhvr>
                                        <p:cTn id="18" dur="1" fill="hold">
                                          <p:stCondLst>
                                            <p:cond delay="249"/>
                                          </p:stCondLst>
                                        </p:cTn>
                                        <p:tgtEl>
                                          <p:spTgt spid="7"/>
                                        </p:tgtEl>
                                        <p:attrNameLst>
                                          <p:attrName>style.visibility</p:attrName>
                                        </p:attrNameLst>
                                      </p:cBhvr>
                                      <p:to>
                                        <p:strVal val="hidden"/>
                                      </p:to>
                                    </p:set>
                                  </p:childTnLst>
                                </p:cTn>
                              </p:par>
                              <p:par>
                                <p:cTn id="19" presetID="22" presetClass="entr" presetSubtype="4" fill="hold" nodeType="withEffect">
                                  <p:stCondLst>
                                    <p:cond delay="72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250"/>
                                        <p:tgtEl>
                                          <p:spTgt spid="14"/>
                                        </p:tgtEl>
                                      </p:cBhvr>
                                    </p:animEffect>
                                  </p:childTnLst>
                                </p:cTn>
                              </p:par>
                              <p:par>
                                <p:cTn id="22" presetID="22" presetClass="exit" presetSubtype="4" fill="hold" nodeType="withEffect">
                                  <p:stCondLst>
                                    <p:cond delay="900"/>
                                  </p:stCondLst>
                                  <p:childTnLst>
                                    <p:animEffect transition="out" filter="wipe(down)">
                                      <p:cBhvr>
                                        <p:cTn id="23" dur="250"/>
                                        <p:tgtEl>
                                          <p:spTgt spid="14"/>
                                        </p:tgtEl>
                                      </p:cBhvr>
                                    </p:animEffect>
                                    <p:set>
                                      <p:cBhvr>
                                        <p:cTn id="24" dur="1" fill="hold">
                                          <p:stCondLst>
                                            <p:cond delay="249"/>
                                          </p:stCondLst>
                                        </p:cTn>
                                        <p:tgtEl>
                                          <p:spTgt spid="14"/>
                                        </p:tgtEl>
                                        <p:attrNameLst>
                                          <p:attrName>style.visibility</p:attrName>
                                        </p:attrNameLst>
                                      </p:cBhvr>
                                      <p:to>
                                        <p:strVal val="hidden"/>
                                      </p:to>
                                    </p:set>
                                  </p:childTnLst>
                                </p:cTn>
                              </p:par>
                              <p:par>
                                <p:cTn id="25" presetID="22" presetClass="entr" presetSubtype="4" fill="hold" nodeType="withEffect">
                                  <p:stCondLst>
                                    <p:cond delay="108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250"/>
                                        <p:tgtEl>
                                          <p:spTgt spid="20"/>
                                        </p:tgtEl>
                                      </p:cBhvr>
                                    </p:animEffect>
                                  </p:childTnLst>
                                </p:cTn>
                              </p:par>
                              <p:par>
                                <p:cTn id="28" presetID="22" presetClass="exit" presetSubtype="4" fill="hold" nodeType="withEffect">
                                  <p:stCondLst>
                                    <p:cond delay="1260"/>
                                  </p:stCondLst>
                                  <p:childTnLst>
                                    <p:animEffect transition="out" filter="wipe(down)">
                                      <p:cBhvr>
                                        <p:cTn id="29" dur="250"/>
                                        <p:tgtEl>
                                          <p:spTgt spid="20"/>
                                        </p:tgtEl>
                                      </p:cBhvr>
                                    </p:animEffect>
                                    <p:set>
                                      <p:cBhvr>
                                        <p:cTn id="30" dur="1" fill="hold">
                                          <p:stCondLst>
                                            <p:cond delay="249"/>
                                          </p:stCondLst>
                                        </p:cTn>
                                        <p:tgtEl>
                                          <p:spTgt spid="20"/>
                                        </p:tgtEl>
                                        <p:attrNameLst>
                                          <p:attrName>style.visibility</p:attrName>
                                        </p:attrNameLst>
                                      </p:cBhvr>
                                      <p:to>
                                        <p:strVal val="hidden"/>
                                      </p:to>
                                    </p:set>
                                  </p:childTnLst>
                                </p:cTn>
                              </p:par>
                              <p:par>
                                <p:cTn id="31" presetID="22" presetClass="entr" presetSubtype="1" fill="hold" nodeType="withEffect">
                                  <p:stCondLst>
                                    <p:cond delay="1440"/>
                                  </p:stCondLst>
                                  <p:childTnLst>
                                    <p:set>
                                      <p:cBhvr>
                                        <p:cTn id="32" dur="1" fill="hold">
                                          <p:stCondLst>
                                            <p:cond delay="0"/>
                                          </p:stCondLst>
                                        </p:cTn>
                                        <p:tgtEl>
                                          <p:spTgt spid="22"/>
                                        </p:tgtEl>
                                        <p:attrNameLst>
                                          <p:attrName>style.visibility</p:attrName>
                                        </p:attrNameLst>
                                      </p:cBhvr>
                                      <p:to>
                                        <p:strVal val="visible"/>
                                      </p:to>
                                    </p:set>
                                    <p:animEffect transition="in" filter="wipe(up)">
                                      <p:cBhvr>
                                        <p:cTn id="33" dur="250"/>
                                        <p:tgtEl>
                                          <p:spTgt spid="22"/>
                                        </p:tgtEl>
                                      </p:cBhvr>
                                    </p:animEffect>
                                  </p:childTnLst>
                                </p:cTn>
                              </p:par>
                              <p:par>
                                <p:cTn id="34" presetID="22" presetClass="exit" presetSubtype="1" fill="hold" nodeType="withEffect">
                                  <p:stCondLst>
                                    <p:cond delay="1620"/>
                                  </p:stCondLst>
                                  <p:childTnLst>
                                    <p:animEffect transition="out" filter="wipe(up)">
                                      <p:cBhvr>
                                        <p:cTn id="35" dur="250"/>
                                        <p:tgtEl>
                                          <p:spTgt spid="22"/>
                                        </p:tgtEl>
                                      </p:cBhvr>
                                    </p:animEffect>
                                    <p:set>
                                      <p:cBhvr>
                                        <p:cTn id="36" dur="1" fill="hold">
                                          <p:stCondLst>
                                            <p:cond delay="249"/>
                                          </p:stCondLst>
                                        </p:cTn>
                                        <p:tgtEl>
                                          <p:spTgt spid="22"/>
                                        </p:tgtEl>
                                        <p:attrNameLst>
                                          <p:attrName>style.visibility</p:attrName>
                                        </p:attrNameLst>
                                      </p:cBhvr>
                                      <p:to>
                                        <p:strVal val="hidden"/>
                                      </p:to>
                                    </p:set>
                                  </p:childTnLst>
                                </p:cTn>
                              </p:par>
                              <p:par>
                                <p:cTn id="37" presetID="22" presetClass="entr" presetSubtype="4" fill="hold" nodeType="withEffect">
                                  <p:stCondLst>
                                    <p:cond delay="180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250"/>
                                        <p:tgtEl>
                                          <p:spTgt spid="26"/>
                                        </p:tgtEl>
                                      </p:cBhvr>
                                    </p:animEffect>
                                  </p:childTnLst>
                                </p:cTn>
                              </p:par>
                              <p:par>
                                <p:cTn id="40" presetID="22" presetClass="exit" presetSubtype="4" fill="hold" nodeType="withEffect">
                                  <p:stCondLst>
                                    <p:cond delay="1980"/>
                                  </p:stCondLst>
                                  <p:childTnLst>
                                    <p:animEffect transition="out" filter="wipe(down)">
                                      <p:cBhvr>
                                        <p:cTn id="41" dur="250"/>
                                        <p:tgtEl>
                                          <p:spTgt spid="26"/>
                                        </p:tgtEl>
                                      </p:cBhvr>
                                    </p:animEffect>
                                    <p:set>
                                      <p:cBhvr>
                                        <p:cTn id="42" dur="1" fill="hold">
                                          <p:stCondLst>
                                            <p:cond delay="249"/>
                                          </p:stCondLst>
                                        </p:cTn>
                                        <p:tgtEl>
                                          <p:spTgt spid="26"/>
                                        </p:tgtEl>
                                        <p:attrNameLst>
                                          <p:attrName>style.visibility</p:attrName>
                                        </p:attrNameLst>
                                      </p:cBhvr>
                                      <p:to>
                                        <p:strVal val="hidden"/>
                                      </p:to>
                                    </p:set>
                                  </p:childTnLst>
                                </p:cTn>
                              </p:par>
                              <p:par>
                                <p:cTn id="43" presetID="10" presetClass="entr" presetSubtype="0" fill="hold" grpId="0" nodeType="withEffect">
                                  <p:stCondLst>
                                    <p:cond delay="225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250"/>
                                        <p:tgtEl>
                                          <p:spTgt spid="8"/>
                                        </p:tgtEl>
                                      </p:cBhvr>
                                    </p:animEffect>
                                  </p:childTnLst>
                                </p:cTn>
                              </p:par>
                              <p:par>
                                <p:cTn id="46" presetID="10" presetClass="entr" presetSubtype="0" fill="hold" grpId="0" nodeType="withEffect">
                                  <p:stCondLst>
                                    <p:cond delay="25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250"/>
                                        <p:tgtEl>
                                          <p:spTgt spid="9"/>
                                        </p:tgtEl>
                                      </p:cBhvr>
                                    </p:animEffect>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8" presetClass="entr" presetSubtype="16" fill="hold" grpId="0" nodeType="withEffect">
                                  <p:stCondLst>
                                    <p:cond delay="1250"/>
                                  </p:stCondLst>
                                  <p:childTnLst>
                                    <p:set>
                                      <p:cBhvr>
                                        <p:cTn id="54" dur="1" fill="hold">
                                          <p:stCondLst>
                                            <p:cond delay="0"/>
                                          </p:stCondLst>
                                        </p:cTn>
                                        <p:tgtEl>
                                          <p:spTgt spid="25"/>
                                        </p:tgtEl>
                                        <p:attrNameLst>
                                          <p:attrName>style.visibility</p:attrName>
                                        </p:attrNameLst>
                                      </p:cBhvr>
                                      <p:to>
                                        <p:strVal val="visible"/>
                                      </p:to>
                                    </p:set>
                                    <p:animEffect transition="in" filter="diamond(in)">
                                      <p:cBhvr>
                                        <p:cTn id="55" dur="500"/>
                                        <p:tgtEl>
                                          <p:spTgt spid="25"/>
                                        </p:tgtEl>
                                      </p:cBhvr>
                                    </p:animEffect>
                                  </p:childTnLst>
                                </p:cTn>
                              </p:par>
                              <p:par>
                                <p:cTn id="56" presetID="2" presetClass="entr" presetSubtype="2"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750" fill="hold"/>
                                        <p:tgtEl>
                                          <p:spTgt spid="34"/>
                                        </p:tgtEl>
                                        <p:attrNameLst>
                                          <p:attrName>ppt_x</p:attrName>
                                        </p:attrNameLst>
                                      </p:cBhvr>
                                      <p:tavLst>
                                        <p:tav tm="0">
                                          <p:val>
                                            <p:strVal val="1+#ppt_w/2"/>
                                          </p:val>
                                        </p:tav>
                                        <p:tav tm="100000">
                                          <p:val>
                                            <p:strVal val="#ppt_x"/>
                                          </p:val>
                                        </p:tav>
                                      </p:tavLst>
                                    </p:anim>
                                    <p:anim calcmode="lin" valueType="num">
                                      <p:cBhvr additive="base">
                                        <p:cTn id="59" dur="750" fill="hold"/>
                                        <p:tgtEl>
                                          <p:spTgt spid="34"/>
                                        </p:tgtEl>
                                        <p:attrNameLst>
                                          <p:attrName>ppt_y</p:attrName>
                                        </p:attrNameLst>
                                      </p:cBhvr>
                                      <p:tavLst>
                                        <p:tav tm="0">
                                          <p:val>
                                            <p:strVal val="#ppt_y"/>
                                          </p:val>
                                        </p:tav>
                                        <p:tav tm="100000">
                                          <p:val>
                                            <p:strVal val="#ppt_y"/>
                                          </p:val>
                                        </p:tav>
                                      </p:tavLst>
                                    </p:anim>
                                  </p:childTnLst>
                                </p:cTn>
                              </p:par>
                              <p:par>
                                <p:cTn id="60" presetID="53" presetClass="entr" presetSubtype="16" fill="hold" grpId="1" nodeType="with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p:cTn id="62" dur="750" fill="hold"/>
                                        <p:tgtEl>
                                          <p:spTgt spid="34"/>
                                        </p:tgtEl>
                                        <p:attrNameLst>
                                          <p:attrName>ppt_w</p:attrName>
                                        </p:attrNameLst>
                                      </p:cBhvr>
                                      <p:tavLst>
                                        <p:tav tm="0">
                                          <p:val>
                                            <p:fltVal val="0"/>
                                          </p:val>
                                        </p:tav>
                                        <p:tav tm="100000">
                                          <p:val>
                                            <p:strVal val="#ppt_w"/>
                                          </p:val>
                                        </p:tav>
                                      </p:tavLst>
                                    </p:anim>
                                    <p:anim calcmode="lin" valueType="num">
                                      <p:cBhvr>
                                        <p:cTn id="63" dur="750" fill="hold"/>
                                        <p:tgtEl>
                                          <p:spTgt spid="34"/>
                                        </p:tgtEl>
                                        <p:attrNameLst>
                                          <p:attrName>ppt_h</p:attrName>
                                        </p:attrNameLst>
                                      </p:cBhvr>
                                      <p:tavLst>
                                        <p:tav tm="0">
                                          <p:val>
                                            <p:fltVal val="0"/>
                                          </p:val>
                                        </p:tav>
                                        <p:tav tm="100000">
                                          <p:val>
                                            <p:strVal val="#ppt_h"/>
                                          </p:val>
                                        </p:tav>
                                      </p:tavLst>
                                    </p:anim>
                                    <p:animEffect transition="in" filter="fade">
                                      <p:cBhvr>
                                        <p:cTn id="64" dur="750"/>
                                        <p:tgtEl>
                                          <p:spTgt spid="34"/>
                                        </p:tgtEl>
                                      </p:cBhvr>
                                    </p:animEffect>
                                  </p:childTnLst>
                                </p:cTn>
                              </p:par>
                              <p:par>
                                <p:cTn id="65" presetID="8" presetClass="emph" presetSubtype="0" fill="hold" grpId="2" nodeType="withEffect">
                                  <p:stCondLst>
                                    <p:cond delay="0"/>
                                  </p:stCondLst>
                                  <p:childTnLst>
                                    <p:animRot by="21600000">
                                      <p:cBhvr>
                                        <p:cTn id="66" dur="750" fill="hold"/>
                                        <p:tgtEl>
                                          <p:spTgt spid="34"/>
                                        </p:tgtEl>
                                        <p:attrNameLst>
                                          <p:attrName>r</p:attrName>
                                        </p:attrNameLst>
                                      </p:cBhvr>
                                    </p:animRot>
                                  </p:childTnLst>
                                </p:cTn>
                              </p:par>
                              <p:par>
                                <p:cTn id="67" presetID="8" presetClass="entr" presetSubtype="16" fill="hold" grpId="0" nodeType="withEffect">
                                  <p:stCondLst>
                                    <p:cond delay="1750"/>
                                  </p:stCondLst>
                                  <p:childTnLst>
                                    <p:set>
                                      <p:cBhvr>
                                        <p:cTn id="68" dur="1" fill="hold">
                                          <p:stCondLst>
                                            <p:cond delay="0"/>
                                          </p:stCondLst>
                                        </p:cTn>
                                        <p:tgtEl>
                                          <p:spTgt spid="35"/>
                                        </p:tgtEl>
                                        <p:attrNameLst>
                                          <p:attrName>style.visibility</p:attrName>
                                        </p:attrNameLst>
                                      </p:cBhvr>
                                      <p:to>
                                        <p:strVal val="visible"/>
                                      </p:to>
                                    </p:set>
                                    <p:animEffect transition="in" filter="diamond(in)">
                                      <p:cBhvr>
                                        <p:cTn id="69" dur="500"/>
                                        <p:tgtEl>
                                          <p:spTgt spid="35"/>
                                        </p:tgtEl>
                                      </p:cBhvr>
                                    </p:animEffect>
                                  </p:childTnLst>
                                </p:cTn>
                              </p:par>
                              <p:par>
                                <p:cTn id="70" presetID="8" presetClass="entr" presetSubtype="16" fill="hold" grpId="0" nodeType="withEffect">
                                  <p:stCondLst>
                                    <p:cond delay="1250"/>
                                  </p:stCondLst>
                                  <p:childTnLst>
                                    <p:set>
                                      <p:cBhvr>
                                        <p:cTn id="71" dur="1" fill="hold">
                                          <p:stCondLst>
                                            <p:cond delay="0"/>
                                          </p:stCondLst>
                                        </p:cTn>
                                        <p:tgtEl>
                                          <p:spTgt spid="37"/>
                                        </p:tgtEl>
                                        <p:attrNameLst>
                                          <p:attrName>style.visibility</p:attrName>
                                        </p:attrNameLst>
                                      </p:cBhvr>
                                      <p:to>
                                        <p:strVal val="visible"/>
                                      </p:to>
                                    </p:set>
                                    <p:animEffect transition="in" filter="diamond(in)">
                                      <p:cBhvr>
                                        <p:cTn id="72" dur="500"/>
                                        <p:tgtEl>
                                          <p:spTgt spid="37"/>
                                        </p:tgtEl>
                                      </p:cBhvr>
                                    </p:animEffect>
                                  </p:childTnLst>
                                </p:cTn>
                              </p:par>
                              <p:par>
                                <p:cTn id="73" presetID="10" presetClass="entr" presetSubtype="0" fill="hold" grpId="0" nodeType="withEffect">
                                  <p:stCondLst>
                                    <p:cond delay="175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1000"/>
                                        <p:tgtEl>
                                          <p:spTgt spid="48"/>
                                        </p:tgtEl>
                                      </p:cBhvr>
                                    </p:animEffect>
                                  </p:childTnLst>
                                </p:cTn>
                              </p:par>
                              <p:par>
                                <p:cTn id="76" presetID="10" presetClass="entr" presetSubtype="0" fill="hold" grpId="0" nodeType="withEffect">
                                  <p:stCondLst>
                                    <p:cond delay="175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1000"/>
                                        <p:tgtEl>
                                          <p:spTgt spid="49"/>
                                        </p:tgtEl>
                                      </p:cBhvr>
                                    </p:animEffect>
                                  </p:childTnLst>
                                </p:cTn>
                              </p:par>
                              <p:par>
                                <p:cTn id="79" presetID="53" presetClass="entr" presetSubtype="16" fill="hold" nodeType="withEffect">
                                  <p:stCondLst>
                                    <p:cond delay="1500"/>
                                  </p:stCondLst>
                                  <p:childTnLst>
                                    <p:set>
                                      <p:cBhvr>
                                        <p:cTn id="80" dur="1" fill="hold">
                                          <p:stCondLst>
                                            <p:cond delay="0"/>
                                          </p:stCondLst>
                                        </p:cTn>
                                        <p:tgtEl>
                                          <p:spTgt spid="50"/>
                                        </p:tgtEl>
                                        <p:attrNameLst>
                                          <p:attrName>style.visibility</p:attrName>
                                        </p:attrNameLst>
                                      </p:cBhvr>
                                      <p:to>
                                        <p:strVal val="visible"/>
                                      </p:to>
                                    </p:set>
                                    <p:anim calcmode="lin" valueType="num">
                                      <p:cBhvr>
                                        <p:cTn id="81" dur="500" fill="hold"/>
                                        <p:tgtEl>
                                          <p:spTgt spid="50"/>
                                        </p:tgtEl>
                                        <p:attrNameLst>
                                          <p:attrName>ppt_w</p:attrName>
                                        </p:attrNameLst>
                                      </p:cBhvr>
                                      <p:tavLst>
                                        <p:tav tm="0">
                                          <p:val>
                                            <p:fltVal val="0"/>
                                          </p:val>
                                        </p:tav>
                                        <p:tav tm="100000">
                                          <p:val>
                                            <p:strVal val="#ppt_w"/>
                                          </p:val>
                                        </p:tav>
                                      </p:tavLst>
                                    </p:anim>
                                    <p:anim calcmode="lin" valueType="num">
                                      <p:cBhvr>
                                        <p:cTn id="82" dur="500" fill="hold"/>
                                        <p:tgtEl>
                                          <p:spTgt spid="50"/>
                                        </p:tgtEl>
                                        <p:attrNameLst>
                                          <p:attrName>ppt_h</p:attrName>
                                        </p:attrNameLst>
                                      </p:cBhvr>
                                      <p:tavLst>
                                        <p:tav tm="0">
                                          <p:val>
                                            <p:fltVal val="0"/>
                                          </p:val>
                                        </p:tav>
                                        <p:tav tm="100000">
                                          <p:val>
                                            <p:strVal val="#ppt_h"/>
                                          </p:val>
                                        </p:tav>
                                      </p:tavLst>
                                    </p:anim>
                                    <p:animEffect transition="in" filter="fade">
                                      <p:cBhvr>
                                        <p:cTn id="83" dur="500"/>
                                        <p:tgtEl>
                                          <p:spTgt spid="50"/>
                                        </p:tgtEl>
                                      </p:cBhvr>
                                    </p:animEffect>
                                  </p:childTnLst>
                                </p:cTn>
                              </p:par>
                              <p:par>
                                <p:cTn id="84" presetID="53" presetClass="entr" presetSubtype="16" fill="hold" nodeType="withEffect">
                                  <p:stCondLst>
                                    <p:cond delay="2000"/>
                                  </p:stCondLst>
                                  <p:childTnLst>
                                    <p:set>
                                      <p:cBhvr>
                                        <p:cTn id="85" dur="1" fill="hold">
                                          <p:stCondLst>
                                            <p:cond delay="0"/>
                                          </p:stCondLst>
                                        </p:cTn>
                                        <p:tgtEl>
                                          <p:spTgt spid="55"/>
                                        </p:tgtEl>
                                        <p:attrNameLst>
                                          <p:attrName>style.visibility</p:attrName>
                                        </p:attrNameLst>
                                      </p:cBhvr>
                                      <p:to>
                                        <p:strVal val="visible"/>
                                      </p:to>
                                    </p:set>
                                    <p:anim calcmode="lin" valueType="num">
                                      <p:cBhvr>
                                        <p:cTn id="86" dur="500" fill="hold"/>
                                        <p:tgtEl>
                                          <p:spTgt spid="55"/>
                                        </p:tgtEl>
                                        <p:attrNameLst>
                                          <p:attrName>ppt_w</p:attrName>
                                        </p:attrNameLst>
                                      </p:cBhvr>
                                      <p:tavLst>
                                        <p:tav tm="0">
                                          <p:val>
                                            <p:fltVal val="0"/>
                                          </p:val>
                                        </p:tav>
                                        <p:tav tm="100000">
                                          <p:val>
                                            <p:strVal val="#ppt_w"/>
                                          </p:val>
                                        </p:tav>
                                      </p:tavLst>
                                    </p:anim>
                                    <p:anim calcmode="lin" valueType="num">
                                      <p:cBhvr>
                                        <p:cTn id="87" dur="500" fill="hold"/>
                                        <p:tgtEl>
                                          <p:spTgt spid="55"/>
                                        </p:tgtEl>
                                        <p:attrNameLst>
                                          <p:attrName>ppt_h</p:attrName>
                                        </p:attrNameLst>
                                      </p:cBhvr>
                                      <p:tavLst>
                                        <p:tav tm="0">
                                          <p:val>
                                            <p:fltVal val="0"/>
                                          </p:val>
                                        </p:tav>
                                        <p:tav tm="100000">
                                          <p:val>
                                            <p:strVal val="#ppt_h"/>
                                          </p:val>
                                        </p:tav>
                                      </p:tavLst>
                                    </p:anim>
                                    <p:animEffect transition="in" filter="fade">
                                      <p:cBhvr>
                                        <p:cTn id="88" dur="500"/>
                                        <p:tgtEl>
                                          <p:spTgt spid="55"/>
                                        </p:tgtEl>
                                      </p:cBhvr>
                                    </p:animEffect>
                                  </p:childTnLst>
                                </p:cTn>
                              </p:par>
                              <p:par>
                                <p:cTn id="89" presetID="53" presetClass="entr" presetSubtype="16" fill="hold" nodeType="withEffect">
                                  <p:stCondLst>
                                    <p:cond delay="2250"/>
                                  </p:stCondLst>
                                  <p:childTnLst>
                                    <p:set>
                                      <p:cBhvr>
                                        <p:cTn id="90" dur="1" fill="hold">
                                          <p:stCondLst>
                                            <p:cond delay="0"/>
                                          </p:stCondLst>
                                        </p:cTn>
                                        <p:tgtEl>
                                          <p:spTgt spid="62"/>
                                        </p:tgtEl>
                                        <p:attrNameLst>
                                          <p:attrName>style.visibility</p:attrName>
                                        </p:attrNameLst>
                                      </p:cBhvr>
                                      <p:to>
                                        <p:strVal val="visible"/>
                                      </p:to>
                                    </p:set>
                                    <p:anim calcmode="lin" valueType="num">
                                      <p:cBhvr>
                                        <p:cTn id="91" dur="500" fill="hold"/>
                                        <p:tgtEl>
                                          <p:spTgt spid="62"/>
                                        </p:tgtEl>
                                        <p:attrNameLst>
                                          <p:attrName>ppt_w</p:attrName>
                                        </p:attrNameLst>
                                      </p:cBhvr>
                                      <p:tavLst>
                                        <p:tav tm="0">
                                          <p:val>
                                            <p:fltVal val="0"/>
                                          </p:val>
                                        </p:tav>
                                        <p:tav tm="100000">
                                          <p:val>
                                            <p:strVal val="#ppt_w"/>
                                          </p:val>
                                        </p:tav>
                                      </p:tavLst>
                                    </p:anim>
                                    <p:anim calcmode="lin" valueType="num">
                                      <p:cBhvr>
                                        <p:cTn id="92" dur="500" fill="hold"/>
                                        <p:tgtEl>
                                          <p:spTgt spid="62"/>
                                        </p:tgtEl>
                                        <p:attrNameLst>
                                          <p:attrName>ppt_h</p:attrName>
                                        </p:attrNameLst>
                                      </p:cBhvr>
                                      <p:tavLst>
                                        <p:tav tm="0">
                                          <p:val>
                                            <p:fltVal val="0"/>
                                          </p:val>
                                        </p:tav>
                                        <p:tav tm="100000">
                                          <p:val>
                                            <p:strVal val="#ppt_h"/>
                                          </p:val>
                                        </p:tav>
                                      </p:tavLst>
                                    </p:anim>
                                    <p:animEffect transition="in" filter="fade">
                                      <p:cBhvr>
                                        <p:cTn id="93" dur="500"/>
                                        <p:tgtEl>
                                          <p:spTgt spid="62"/>
                                        </p:tgtEl>
                                      </p:cBhvr>
                                    </p:animEffect>
                                  </p:childTnLst>
                                </p:cTn>
                              </p:par>
                              <p:par>
                                <p:cTn id="94" presetID="53" presetClass="entr" presetSubtype="16" fill="hold" nodeType="withEffect">
                                  <p:stCondLst>
                                    <p:cond delay="2500"/>
                                  </p:stCondLst>
                                  <p:childTnLst>
                                    <p:set>
                                      <p:cBhvr>
                                        <p:cTn id="95" dur="1" fill="hold">
                                          <p:stCondLst>
                                            <p:cond delay="0"/>
                                          </p:stCondLst>
                                        </p:cTn>
                                        <p:tgtEl>
                                          <p:spTgt spid="65"/>
                                        </p:tgtEl>
                                        <p:attrNameLst>
                                          <p:attrName>style.visibility</p:attrName>
                                        </p:attrNameLst>
                                      </p:cBhvr>
                                      <p:to>
                                        <p:strVal val="visible"/>
                                      </p:to>
                                    </p:set>
                                    <p:anim calcmode="lin" valueType="num">
                                      <p:cBhvr>
                                        <p:cTn id="96" dur="500" fill="hold"/>
                                        <p:tgtEl>
                                          <p:spTgt spid="65"/>
                                        </p:tgtEl>
                                        <p:attrNameLst>
                                          <p:attrName>ppt_w</p:attrName>
                                        </p:attrNameLst>
                                      </p:cBhvr>
                                      <p:tavLst>
                                        <p:tav tm="0">
                                          <p:val>
                                            <p:fltVal val="0"/>
                                          </p:val>
                                        </p:tav>
                                        <p:tav tm="100000">
                                          <p:val>
                                            <p:strVal val="#ppt_w"/>
                                          </p:val>
                                        </p:tav>
                                      </p:tavLst>
                                    </p:anim>
                                    <p:anim calcmode="lin" valueType="num">
                                      <p:cBhvr>
                                        <p:cTn id="97" dur="500" fill="hold"/>
                                        <p:tgtEl>
                                          <p:spTgt spid="65"/>
                                        </p:tgtEl>
                                        <p:attrNameLst>
                                          <p:attrName>ppt_h</p:attrName>
                                        </p:attrNameLst>
                                      </p:cBhvr>
                                      <p:tavLst>
                                        <p:tav tm="0">
                                          <p:val>
                                            <p:fltVal val="0"/>
                                          </p:val>
                                        </p:tav>
                                        <p:tav tm="100000">
                                          <p:val>
                                            <p:strVal val="#ppt_h"/>
                                          </p:val>
                                        </p:tav>
                                      </p:tavLst>
                                    </p:anim>
                                    <p:animEffect transition="in" filter="fade">
                                      <p:cBhvr>
                                        <p:cTn id="98" dur="500"/>
                                        <p:tgtEl>
                                          <p:spTgt spid="65"/>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fade">
                                      <p:cBhvr>
                                        <p:cTn id="103" dur="1000"/>
                                        <p:tgtEl>
                                          <p:spTgt spid="11"/>
                                        </p:tgtEl>
                                      </p:cBhvr>
                                    </p:animEffect>
                                    <p:anim calcmode="lin" valueType="num">
                                      <p:cBhvr>
                                        <p:cTn id="104" dur="1000" fill="hold"/>
                                        <p:tgtEl>
                                          <p:spTgt spid="11"/>
                                        </p:tgtEl>
                                        <p:attrNameLst>
                                          <p:attrName>ppt_x</p:attrName>
                                        </p:attrNameLst>
                                      </p:cBhvr>
                                      <p:tavLst>
                                        <p:tav tm="0">
                                          <p:val>
                                            <p:strVal val="#ppt_x"/>
                                          </p:val>
                                        </p:tav>
                                        <p:tav tm="100000">
                                          <p:val>
                                            <p:strVal val="#ppt_x"/>
                                          </p:val>
                                        </p:tav>
                                      </p:tavLst>
                                    </p:anim>
                                    <p:anim calcmode="lin" valueType="num">
                                      <p:cBhvr>
                                        <p:cTn id="105" dur="1000" fill="hold"/>
                                        <p:tgtEl>
                                          <p:spTgt spid="1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
                                        </p:tgtEl>
                                        <p:attrNameLst>
                                          <p:attrName>style.visibility</p:attrName>
                                        </p:attrNameLst>
                                      </p:cBhvr>
                                      <p:to>
                                        <p:strVal val="visible"/>
                                      </p:to>
                                    </p:set>
                                    <p:animEffect transition="in" filter="fade">
                                      <p:cBhvr>
                                        <p:cTn id="108" dur="1000"/>
                                        <p:tgtEl>
                                          <p:spTgt spid="2"/>
                                        </p:tgtEl>
                                      </p:cBhvr>
                                    </p:animEffect>
                                    <p:anim calcmode="lin" valueType="num">
                                      <p:cBhvr>
                                        <p:cTn id="109" dur="1000" fill="hold"/>
                                        <p:tgtEl>
                                          <p:spTgt spid="2"/>
                                        </p:tgtEl>
                                        <p:attrNameLst>
                                          <p:attrName>ppt_x</p:attrName>
                                        </p:attrNameLst>
                                      </p:cBhvr>
                                      <p:tavLst>
                                        <p:tav tm="0">
                                          <p:val>
                                            <p:strVal val="#ppt_x"/>
                                          </p:val>
                                        </p:tav>
                                        <p:tav tm="100000">
                                          <p:val>
                                            <p:strVal val="#ppt_x"/>
                                          </p:val>
                                        </p:tav>
                                      </p:tavLst>
                                    </p:anim>
                                    <p:anim calcmode="lin" valueType="num">
                                      <p:cBhvr>
                                        <p:cTn id="11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1" repeatCount="indefinite" fill="remove" display="0">
                  <p:stCondLst>
                    <p:cond delay="indefinite"/>
                  </p:stCondLst>
                  <p:endCondLst>
                    <p:cond evt="onStopAudio" delay="0">
                      <p:tgtEl>
                        <p:sldTgt/>
                      </p:tgtEl>
                    </p:cond>
                  </p:endCondLst>
                </p:cTn>
                <p:tgtEl>
                  <p:spTgt spid="3"/>
                </p:tgtEl>
              </p:cMediaNode>
            </p:audio>
          </p:childTnLst>
        </p:cTn>
      </p:par>
    </p:tnLst>
    <p:bldLst>
      <p:bldP spid="18" grpId="0" animBg="1"/>
      <p:bldP spid="37" grpId="0" animBg="1"/>
      <p:bldP spid="25" grpId="0" animBg="1"/>
      <p:bldP spid="8" grpId="0" animBg="1"/>
      <p:bldP spid="9" grpId="0" animBg="1"/>
      <p:bldP spid="11" grpId="0"/>
      <p:bldP spid="34" grpId="0" animBg="1"/>
      <p:bldP spid="34" grpId="1" animBg="1"/>
      <p:bldP spid="34" grpId="2" animBg="1"/>
      <p:bldP spid="35" grpId="0" animBg="1"/>
      <p:bldP spid="48" grpId="0" animBg="1"/>
      <p:bldP spid="49"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1633" y="462451"/>
            <a:ext cx="1808480" cy="583565"/>
          </a:xfrm>
          <a:prstGeom prst="rect">
            <a:avLst/>
          </a:prstGeom>
        </p:spPr>
        <p:txBody>
          <a:bodyPr wrap="none">
            <a:spAutoFit/>
          </a:bodyPr>
          <a:lstStyle/>
          <a:p>
            <a:r>
              <a:rPr lang="zh-CN" altLang="en-US" sz="3200" b="1" dirty="0">
                <a:solidFill>
                  <a:schemeClr val="bg2">
                    <a:lumMod val="25000"/>
                  </a:schemeClr>
                </a:solidFill>
                <a:latin typeface="微软雅黑" panose="020B0503020204020204" pitchFamily="34" charset="-122"/>
                <a:ea typeface="微软雅黑" panose="020B0503020204020204" pitchFamily="34" charset="-122"/>
              </a:rPr>
              <a:t>方法介绍</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7" name="等腰三角形 5"/>
          <p:cNvSpPr/>
          <p:nvPr/>
        </p:nvSpPr>
        <p:spPr>
          <a:xfrm rot="10800000">
            <a:off x="76097" y="926910"/>
            <a:ext cx="3269442" cy="4416775"/>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Lst>
            <a:ahLst/>
            <a:cxnLst>
              <a:cxn ang="0">
                <a:pos x="connsiteX0-1" y="connsiteY0-2"/>
              </a:cxn>
              <a:cxn ang="0">
                <a:pos x="connsiteX1-3" y="connsiteY1-4"/>
              </a:cxn>
              <a:cxn ang="0">
                <a:pos x="connsiteX2-5" y="connsiteY2-6"/>
              </a:cxn>
              <a:cxn ang="0">
                <a:pos x="connsiteX3-7" y="connsiteY3-8"/>
              </a:cxn>
            </a:cxnLst>
            <a:rect l="l" t="t" r="r" b="b"/>
            <a:pathLst>
              <a:path w="1762192" h="2613696">
                <a:moveTo>
                  <a:pt x="1326566" y="2613696"/>
                </a:moveTo>
                <a:lnTo>
                  <a:pt x="1762192" y="1448051"/>
                </a:lnTo>
                <a:lnTo>
                  <a:pt x="0" y="0"/>
                </a:lnTo>
                <a:lnTo>
                  <a:pt x="1326566" y="2613696"/>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8" name="等腰三角形 5"/>
          <p:cNvSpPr/>
          <p:nvPr/>
        </p:nvSpPr>
        <p:spPr>
          <a:xfrm rot="12786587">
            <a:off x="9553124" y="3779819"/>
            <a:ext cx="3007845" cy="488822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1326566 w 1927744"/>
              <a:gd name="connsiteY0-90" fmla="*/ 2613696 h 2613696"/>
              <a:gd name="connsiteX1-91" fmla="*/ 1927744 w 1927744"/>
              <a:gd name="connsiteY1-92" fmla="*/ 1440019 h 2613696"/>
              <a:gd name="connsiteX2-93" fmla="*/ 0 w 1927744"/>
              <a:gd name="connsiteY2-94" fmla="*/ 0 h 2613696"/>
              <a:gd name="connsiteX3-95" fmla="*/ 1326566 w 1927744"/>
              <a:gd name="connsiteY3-96" fmla="*/ 2613696 h 2613696"/>
              <a:gd name="connsiteX0-97" fmla="*/ 1020016 w 1621194"/>
              <a:gd name="connsiteY0-98" fmla="*/ 2892683 h 2892683"/>
              <a:gd name="connsiteX1-99" fmla="*/ 1621194 w 1621194"/>
              <a:gd name="connsiteY1-100" fmla="*/ 1719006 h 2892683"/>
              <a:gd name="connsiteX2-101" fmla="*/ 0 w 1621194"/>
              <a:gd name="connsiteY2-102" fmla="*/ 0 h 2892683"/>
              <a:gd name="connsiteX3-103" fmla="*/ 1020016 w 1621194"/>
              <a:gd name="connsiteY3-104" fmla="*/ 2892683 h 2892683"/>
            </a:gdLst>
            <a:ahLst/>
            <a:cxnLst>
              <a:cxn ang="0">
                <a:pos x="connsiteX0-1" y="connsiteY0-2"/>
              </a:cxn>
              <a:cxn ang="0">
                <a:pos x="connsiteX1-3" y="connsiteY1-4"/>
              </a:cxn>
              <a:cxn ang="0">
                <a:pos x="connsiteX2-5" y="connsiteY2-6"/>
              </a:cxn>
              <a:cxn ang="0">
                <a:pos x="connsiteX3-7" y="connsiteY3-8"/>
              </a:cxn>
            </a:cxnLst>
            <a:rect l="l" t="t" r="r" b="b"/>
            <a:pathLst>
              <a:path w="1621194" h="2892683">
                <a:moveTo>
                  <a:pt x="1020016" y="2892683"/>
                </a:moveTo>
                <a:lnTo>
                  <a:pt x="1621194" y="1719006"/>
                </a:lnTo>
                <a:lnTo>
                  <a:pt x="0" y="0"/>
                </a:lnTo>
                <a:lnTo>
                  <a:pt x="1020016" y="28926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10" name="等腰三角形 5"/>
          <p:cNvSpPr/>
          <p:nvPr/>
        </p:nvSpPr>
        <p:spPr>
          <a:xfrm rot="4038334">
            <a:off x="-1179432" y="3656049"/>
            <a:ext cx="2190917" cy="148212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831195 w 1266821"/>
              <a:gd name="connsiteY0-90" fmla="*/ 1534814 h 1534814"/>
              <a:gd name="connsiteX1-91" fmla="*/ 1266821 w 1266821"/>
              <a:gd name="connsiteY1-92" fmla="*/ 369169 h 1534814"/>
              <a:gd name="connsiteX2-93" fmla="*/ -1 w 1266821"/>
              <a:gd name="connsiteY2-94" fmla="*/ 0 h 1534814"/>
              <a:gd name="connsiteX3-95" fmla="*/ 831195 w 1266821"/>
              <a:gd name="connsiteY3-96" fmla="*/ 1534814 h 1534814"/>
              <a:gd name="connsiteX0-97" fmla="*/ 996994 w 1432620"/>
              <a:gd name="connsiteY0-98" fmla="*/ 2119578 h 2119578"/>
              <a:gd name="connsiteX1-99" fmla="*/ 1432620 w 1432620"/>
              <a:gd name="connsiteY1-100" fmla="*/ 953933 h 2119578"/>
              <a:gd name="connsiteX2-101" fmla="*/ 1 w 1432620"/>
              <a:gd name="connsiteY2-102" fmla="*/ 0 h 2119578"/>
              <a:gd name="connsiteX3-103" fmla="*/ 996994 w 1432620"/>
              <a:gd name="connsiteY3-104" fmla="*/ 2119578 h 2119578"/>
              <a:gd name="connsiteX0-105" fmla="*/ 425654 w 1432619"/>
              <a:gd name="connsiteY0-106" fmla="*/ 1350536 h 1350536"/>
              <a:gd name="connsiteX1-107" fmla="*/ 1432619 w 1432619"/>
              <a:gd name="connsiteY1-108" fmla="*/ 953933 h 1350536"/>
              <a:gd name="connsiteX2-109" fmla="*/ 0 w 1432619"/>
              <a:gd name="connsiteY2-110" fmla="*/ 0 h 1350536"/>
              <a:gd name="connsiteX3-111" fmla="*/ 425654 w 1432619"/>
              <a:gd name="connsiteY3-112" fmla="*/ 1350536 h 1350536"/>
              <a:gd name="connsiteX0-113" fmla="*/ 1042678 w 1432619"/>
              <a:gd name="connsiteY0-114" fmla="*/ 1967444 h 1967444"/>
              <a:gd name="connsiteX1-115" fmla="*/ 1432619 w 1432619"/>
              <a:gd name="connsiteY1-116" fmla="*/ 953933 h 1967444"/>
              <a:gd name="connsiteX2-117" fmla="*/ 0 w 1432619"/>
              <a:gd name="connsiteY2-118" fmla="*/ 0 h 1967444"/>
              <a:gd name="connsiteX3-119" fmla="*/ 1042678 w 1432619"/>
              <a:gd name="connsiteY3-120" fmla="*/ 1967444 h 1967444"/>
              <a:gd name="connsiteX0-121" fmla="*/ 1042678 w 2952036"/>
              <a:gd name="connsiteY0-122" fmla="*/ 1967444 h 1967444"/>
              <a:gd name="connsiteX1-123" fmla="*/ 2952036 w 2952036"/>
              <a:gd name="connsiteY1-124" fmla="*/ 1592915 h 1967444"/>
              <a:gd name="connsiteX2-125" fmla="*/ 0 w 2952036"/>
              <a:gd name="connsiteY2-126" fmla="*/ 0 h 1967444"/>
              <a:gd name="connsiteX3-127" fmla="*/ 1042678 w 2952036"/>
              <a:gd name="connsiteY3-128" fmla="*/ 1967444 h 1967444"/>
              <a:gd name="connsiteX0-129" fmla="*/ 2256781 w 2952036"/>
              <a:gd name="connsiteY0-130" fmla="*/ 2192548 h 2192548"/>
              <a:gd name="connsiteX1-131" fmla="*/ 2952036 w 2952036"/>
              <a:gd name="connsiteY1-132" fmla="*/ 1592915 h 2192548"/>
              <a:gd name="connsiteX2-133" fmla="*/ 0 w 2952036"/>
              <a:gd name="connsiteY2-134" fmla="*/ 0 h 2192548"/>
              <a:gd name="connsiteX3-135" fmla="*/ 2256781 w 2952036"/>
              <a:gd name="connsiteY3-136" fmla="*/ 2192548 h 2192548"/>
            </a:gdLst>
            <a:ahLst/>
            <a:cxnLst>
              <a:cxn ang="0">
                <a:pos x="connsiteX0-1" y="connsiteY0-2"/>
              </a:cxn>
              <a:cxn ang="0">
                <a:pos x="connsiteX1-3" y="connsiteY1-4"/>
              </a:cxn>
              <a:cxn ang="0">
                <a:pos x="connsiteX2-5" y="connsiteY2-6"/>
              </a:cxn>
              <a:cxn ang="0">
                <a:pos x="connsiteX3-7" y="connsiteY3-8"/>
              </a:cxn>
            </a:cxnLst>
            <a:rect l="l" t="t" r="r" b="b"/>
            <a:pathLst>
              <a:path w="2952036" h="2192548">
                <a:moveTo>
                  <a:pt x="2256781" y="2192548"/>
                </a:moveTo>
                <a:lnTo>
                  <a:pt x="2952036" y="1592915"/>
                </a:lnTo>
                <a:lnTo>
                  <a:pt x="0" y="0"/>
                </a:lnTo>
                <a:lnTo>
                  <a:pt x="2256781" y="219254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grpSp>
        <p:nvGrpSpPr>
          <p:cNvPr id="2" name="组合 1"/>
          <p:cNvGrpSpPr/>
          <p:nvPr/>
        </p:nvGrpSpPr>
        <p:grpSpPr>
          <a:xfrm>
            <a:off x="701675" y="1045845"/>
            <a:ext cx="6530761" cy="2575754"/>
            <a:chOff x="2096161" y="2352404"/>
            <a:chExt cx="2535171" cy="1276137"/>
          </a:xfrm>
        </p:grpSpPr>
        <p:sp>
          <p:nvSpPr>
            <p:cNvPr id="4" name="文本框 3"/>
            <p:cNvSpPr txBox="1"/>
            <p:nvPr/>
          </p:nvSpPr>
          <p:spPr>
            <a:xfrm>
              <a:off x="2096161" y="2352404"/>
              <a:ext cx="892330" cy="243505"/>
            </a:xfrm>
            <a:prstGeom prst="rect">
              <a:avLst/>
            </a:prstGeom>
            <a:noFill/>
          </p:spPr>
          <p:txBody>
            <a:bodyPr wrap="square" rtlCol="0">
              <a:spAutoFit/>
              <a:scene3d>
                <a:camera prst="orthographicFront"/>
                <a:lightRig rig="threePt" dir="t"/>
              </a:scene3d>
              <a:sp3d contourW="12700"/>
            </a:bodyPr>
            <a:p>
              <a:pPr algn="ctr">
                <a:lnSpc>
                  <a:spcPct val="130000"/>
                </a:lnSpc>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mn-ea"/>
                </a:rPr>
                <a:t>HDR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mn-ea"/>
                </a:rPr>
                <a:t>照明强度学习</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096161" y="2596005"/>
              <a:ext cx="2535171" cy="1032536"/>
            </a:xfrm>
            <a:prstGeom prst="rect">
              <a:avLst/>
            </a:prstGeom>
            <a:noFill/>
          </p:spPr>
          <p:txBody>
            <a:bodyPr wrap="square">
              <a:spAutoFit/>
              <a:scene3d>
                <a:camera prst="orthographicFront"/>
                <a:lightRig rig="threePt" dir="t"/>
              </a:scene3d>
              <a:sp3d contourW="12700"/>
            </a:bodyPr>
            <a:p>
              <a:pPr lvl="0" algn="l" defTabSz="914400">
                <a:lnSpc>
                  <a:spcPct val="120000"/>
                </a:lnSpc>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首先需要准备一个数据集。</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作者捕获了一个新的数据集，包括1,750个高分辨率（7768 3884），高动态范围的室内全景图，并将这些照片以60°增量拍摄7张包围曝光。这些全景图是在各种各样的室内环境中捕捉的。</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，例如学校，房屋，公寓，博物馆，实验室，工厂，体育设施等。</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sp>
        <p:nvSpPr>
          <p:cNvPr id="6" name="文本框 5"/>
          <p:cNvSpPr txBox="1"/>
          <p:nvPr/>
        </p:nvSpPr>
        <p:spPr>
          <a:xfrm>
            <a:off x="701675" y="3621405"/>
            <a:ext cx="1368425" cy="491490"/>
          </a:xfrm>
          <a:prstGeom prst="rect">
            <a:avLst/>
          </a:prstGeom>
          <a:noFill/>
        </p:spPr>
        <p:txBody>
          <a:bodyPr wrap="square" rtlCol="0">
            <a:spAutoFit/>
            <a:scene3d>
              <a:camera prst="orthographicFront"/>
              <a:lightRig rig="threePt" dir="t"/>
            </a:scene3d>
            <a:sp3d contourW="12700"/>
          </a:bodyPr>
          <a:p>
            <a:pPr algn="ctr">
              <a:lnSpc>
                <a:spcPct val="130000"/>
              </a:lnSpc>
            </a:pP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mn-ea"/>
              </a:rPr>
              <a:t>数据处理</a:t>
            </a:r>
            <a:endParaRPr lang="zh-CN" altLang="en-US" sz="20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pic>
        <p:nvPicPr>
          <p:cNvPr id="9" name="图片 6"/>
          <p:cNvPicPr>
            <a:picLocks noChangeAspect="1"/>
          </p:cNvPicPr>
          <p:nvPr/>
        </p:nvPicPr>
        <p:blipFill>
          <a:blip r:embed="rId1"/>
          <a:stretch>
            <a:fillRect/>
          </a:stretch>
        </p:blipFill>
        <p:spPr>
          <a:xfrm>
            <a:off x="701358" y="5767705"/>
            <a:ext cx="5272405" cy="506730"/>
          </a:xfrm>
          <a:prstGeom prst="rect">
            <a:avLst/>
          </a:prstGeom>
          <a:noFill/>
          <a:ln w="9525">
            <a:noFill/>
          </a:ln>
        </p:spPr>
      </p:pic>
      <p:sp>
        <p:nvSpPr>
          <p:cNvPr id="28" name="文本框 27"/>
          <p:cNvSpPr txBox="1"/>
          <p:nvPr/>
        </p:nvSpPr>
        <p:spPr>
          <a:xfrm>
            <a:off x="701675" y="4112895"/>
            <a:ext cx="6530975" cy="1419860"/>
          </a:xfrm>
          <a:prstGeom prst="rect">
            <a:avLst/>
          </a:prstGeom>
          <a:noFill/>
        </p:spPr>
        <p:txBody>
          <a:bodyPr wrap="square">
            <a:spAutoFit/>
            <a:scene3d>
              <a:camera prst="orthographicFront"/>
              <a:lightRig rig="threePt" dir="t"/>
            </a:scene3d>
            <a:sp3d contourW="12700"/>
          </a:bodyPr>
          <a:p>
            <a:pPr lvl="0" algn="l" defTabSz="914400">
              <a:lnSpc>
                <a:spcPct val="120000"/>
              </a:lnSpc>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在对</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HDR</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光照图片进行学习时，需要在几个方面进行着重的处理。首先，执行训练以仅更新解码器的权重，防止过度拟合；目标强度色调被定义为HDR强度的对数（使用log10），使得低强度被限制为</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0</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，因为我们只关心光源信息。</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iterate type="lt">
                                    <p:tmPct val="15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253"/>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2161310" y="-5"/>
            <a:ext cx="7841672" cy="3283529"/>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642315" y="1374013"/>
            <a:ext cx="2909665" cy="646331"/>
          </a:xfrm>
          <a:prstGeom prst="rect">
            <a:avLst/>
          </a:prstGeom>
          <a:noFill/>
        </p:spPr>
        <p:txBody>
          <a:bodyPr wrap="square" rtlCol="0">
            <a:spAutoFit/>
          </a:bodyPr>
          <a:lstStyle/>
          <a:p>
            <a:pPr algn="dist"/>
            <a:r>
              <a:rPr lang="en-US" altLang="zh-CN" sz="3600" dirty="0">
                <a:solidFill>
                  <a:schemeClr val="bg1"/>
                </a:solidFill>
                <a:latin typeface="微软雅黑" panose="020B0503020204020204" pitchFamily="34" charset="-122"/>
                <a:ea typeface="微软雅黑" panose="020B0503020204020204" pitchFamily="34" charset="-122"/>
              </a:rPr>
              <a:t>PART THREE</a:t>
            </a:r>
            <a:endParaRPr lang="zh-CN" altLang="en-US" sz="3600"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5389418" y="2095754"/>
            <a:ext cx="139930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722451" y="2247916"/>
            <a:ext cx="660955" cy="523220"/>
          </a:xfrm>
          <a:prstGeom prst="rect">
            <a:avLst/>
          </a:prstGeom>
          <a:noFill/>
        </p:spPr>
        <p:txBody>
          <a:bodyPr wrap="square" rtlCol="0">
            <a:spAutoFit/>
          </a:bodyPr>
          <a:lstStyle/>
          <a:p>
            <a:pPr algn="dist"/>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10800000">
            <a:off x="6033057" y="2870642"/>
            <a:ext cx="112687" cy="11404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 name="组合 1"/>
          <p:cNvGrpSpPr/>
          <p:nvPr/>
        </p:nvGrpSpPr>
        <p:grpSpPr>
          <a:xfrm>
            <a:off x="2037807" y="0"/>
            <a:ext cx="8130873" cy="3420932"/>
            <a:chOff x="2037807" y="0"/>
            <a:chExt cx="8130873" cy="3420932"/>
          </a:xfrm>
        </p:grpSpPr>
        <p:cxnSp>
          <p:nvCxnSpPr>
            <p:cNvPr id="11" name="直接连接符 10"/>
            <p:cNvCxnSpPr/>
            <p:nvPr/>
          </p:nvCxnSpPr>
          <p:spPr>
            <a:xfrm flipH="1" flipV="1">
              <a:off x="2037807" y="1"/>
              <a:ext cx="4056400" cy="3420931"/>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094207" y="0"/>
              <a:ext cx="4074473" cy="3420932"/>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872110" y="0"/>
            <a:ext cx="8434419" cy="3563377"/>
            <a:chOff x="1872110" y="0"/>
            <a:chExt cx="8434419" cy="3563377"/>
          </a:xfrm>
        </p:grpSpPr>
        <p:cxnSp>
          <p:nvCxnSpPr>
            <p:cNvPr id="18" name="直接连接符 17"/>
            <p:cNvCxnSpPr/>
            <p:nvPr/>
          </p:nvCxnSpPr>
          <p:spPr>
            <a:xfrm flipH="1" flipV="1">
              <a:off x="1872110" y="0"/>
              <a:ext cx="4222097"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094207" y="0"/>
              <a:ext cx="4212322"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25" name="等腰三角形 5"/>
          <p:cNvSpPr/>
          <p:nvPr/>
        </p:nvSpPr>
        <p:spPr>
          <a:xfrm rot="10800000">
            <a:off x="10100828" y="3968033"/>
            <a:ext cx="1959263" cy="471978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Lst>
            <a:ahLst/>
            <a:cxnLst>
              <a:cxn ang="0">
                <a:pos x="connsiteX0-1" y="connsiteY0-2"/>
              </a:cxn>
              <a:cxn ang="0">
                <a:pos x="connsiteX1-3" y="connsiteY1-4"/>
              </a:cxn>
              <a:cxn ang="0">
                <a:pos x="connsiteX2-5" y="connsiteY2-6"/>
              </a:cxn>
              <a:cxn ang="0">
                <a:pos x="connsiteX3-7" y="connsiteY3-8"/>
              </a:cxn>
            </a:cxnLst>
            <a:rect l="l" t="t" r="r" b="b"/>
            <a:pathLst>
              <a:path w="1959263" h="4719783">
                <a:moveTo>
                  <a:pt x="0" y="4719783"/>
                </a:moveTo>
                <a:lnTo>
                  <a:pt x="1959263" y="3713019"/>
                </a:lnTo>
                <a:lnTo>
                  <a:pt x="1127991" y="0"/>
                </a:lnTo>
                <a:lnTo>
                  <a:pt x="0" y="47197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26" name="等腰三角形 5"/>
          <p:cNvSpPr/>
          <p:nvPr/>
        </p:nvSpPr>
        <p:spPr>
          <a:xfrm rot="10800000">
            <a:off x="227422" y="1131022"/>
            <a:ext cx="3356758" cy="4095668"/>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885205"/>
              <a:gd name="connsiteY0-58" fmla="*/ 6359897 h 6359897"/>
              <a:gd name="connsiteX1-59" fmla="*/ 885205 w 885205"/>
              <a:gd name="connsiteY1-60" fmla="*/ 3713019 h 6359897"/>
              <a:gd name="connsiteX2-61" fmla="*/ 53933 w 885205"/>
              <a:gd name="connsiteY2-62" fmla="*/ 0 h 6359897"/>
              <a:gd name="connsiteX3-63" fmla="*/ 0 w 885205"/>
              <a:gd name="connsiteY3-64" fmla="*/ 6359897 h 6359897"/>
              <a:gd name="connsiteX0-65" fmla="*/ 2776353 w 3661558"/>
              <a:gd name="connsiteY0-66" fmla="*/ 4095668 h 4095668"/>
              <a:gd name="connsiteX1-67" fmla="*/ 3661558 w 3661558"/>
              <a:gd name="connsiteY1-68" fmla="*/ 1448790 h 4095668"/>
              <a:gd name="connsiteX2-69" fmla="*/ 0 w 3661558"/>
              <a:gd name="connsiteY2-70" fmla="*/ 0 h 4095668"/>
              <a:gd name="connsiteX3-71" fmla="*/ 2776353 w 3661558"/>
              <a:gd name="connsiteY3-72" fmla="*/ 4095668 h 4095668"/>
              <a:gd name="connsiteX0-73" fmla="*/ 2776353 w 2993901"/>
              <a:gd name="connsiteY0-74" fmla="*/ 4095668 h 4095668"/>
              <a:gd name="connsiteX1-75" fmla="*/ 2993901 w 2993901"/>
              <a:gd name="connsiteY1-76" fmla="*/ 2305133 h 4095668"/>
              <a:gd name="connsiteX2-77" fmla="*/ 0 w 2993901"/>
              <a:gd name="connsiteY2-78" fmla="*/ 0 h 4095668"/>
              <a:gd name="connsiteX3-79" fmla="*/ 2776353 w 2993901"/>
              <a:gd name="connsiteY3-80" fmla="*/ 4095668 h 4095668"/>
              <a:gd name="connsiteX0-81" fmla="*/ 2776353 w 3356758"/>
              <a:gd name="connsiteY0-82" fmla="*/ 4095668 h 4095668"/>
              <a:gd name="connsiteX1-83" fmla="*/ 3356758 w 3356758"/>
              <a:gd name="connsiteY1-84" fmla="*/ 1971304 h 4095668"/>
              <a:gd name="connsiteX2-85" fmla="*/ 0 w 3356758"/>
              <a:gd name="connsiteY2-86" fmla="*/ 0 h 4095668"/>
              <a:gd name="connsiteX3-87" fmla="*/ 2776353 w 3356758"/>
              <a:gd name="connsiteY3-88" fmla="*/ 4095668 h 4095668"/>
            </a:gdLst>
            <a:ahLst/>
            <a:cxnLst>
              <a:cxn ang="0">
                <a:pos x="connsiteX0-1" y="connsiteY0-2"/>
              </a:cxn>
              <a:cxn ang="0">
                <a:pos x="connsiteX1-3" y="connsiteY1-4"/>
              </a:cxn>
              <a:cxn ang="0">
                <a:pos x="connsiteX2-5" y="connsiteY2-6"/>
              </a:cxn>
              <a:cxn ang="0">
                <a:pos x="connsiteX3-7" y="connsiteY3-8"/>
              </a:cxn>
            </a:cxnLst>
            <a:rect l="l" t="t" r="r" b="b"/>
            <a:pathLst>
              <a:path w="3356758" h="4095668">
                <a:moveTo>
                  <a:pt x="2776353" y="4095668"/>
                </a:moveTo>
                <a:lnTo>
                  <a:pt x="3356758" y="1971304"/>
                </a:lnTo>
                <a:lnTo>
                  <a:pt x="0" y="0"/>
                </a:lnTo>
                <a:lnTo>
                  <a:pt x="2776353" y="409566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27" name="等腰三角形 5"/>
          <p:cNvSpPr/>
          <p:nvPr/>
        </p:nvSpPr>
        <p:spPr>
          <a:xfrm rot="10800000">
            <a:off x="3841727" y="4355375"/>
            <a:ext cx="1113475" cy="1062182"/>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885205"/>
              <a:gd name="connsiteY0-58" fmla="*/ 6359897 h 6359897"/>
              <a:gd name="connsiteX1-59" fmla="*/ 885205 w 885205"/>
              <a:gd name="connsiteY1-60" fmla="*/ 3713019 h 6359897"/>
              <a:gd name="connsiteX2-61" fmla="*/ 53933 w 885205"/>
              <a:gd name="connsiteY2-62" fmla="*/ 0 h 6359897"/>
              <a:gd name="connsiteX3-63" fmla="*/ 0 w 885205"/>
              <a:gd name="connsiteY3-64" fmla="*/ 6359897 h 6359897"/>
              <a:gd name="connsiteX0-65" fmla="*/ 2776353 w 3661558"/>
              <a:gd name="connsiteY0-66" fmla="*/ 4095668 h 4095668"/>
              <a:gd name="connsiteX1-67" fmla="*/ 3661558 w 3661558"/>
              <a:gd name="connsiteY1-68" fmla="*/ 1448790 h 4095668"/>
              <a:gd name="connsiteX2-69" fmla="*/ 0 w 3661558"/>
              <a:gd name="connsiteY2-70" fmla="*/ 0 h 4095668"/>
              <a:gd name="connsiteX3-71" fmla="*/ 2776353 w 3661558"/>
              <a:gd name="connsiteY3-72" fmla="*/ 4095668 h 4095668"/>
              <a:gd name="connsiteX0-73" fmla="*/ 2776353 w 2993901"/>
              <a:gd name="connsiteY0-74" fmla="*/ 4095668 h 4095668"/>
              <a:gd name="connsiteX1-75" fmla="*/ 2993901 w 2993901"/>
              <a:gd name="connsiteY1-76" fmla="*/ 2305133 h 4095668"/>
              <a:gd name="connsiteX2-77" fmla="*/ 0 w 2993901"/>
              <a:gd name="connsiteY2-78" fmla="*/ 0 h 4095668"/>
              <a:gd name="connsiteX3-79" fmla="*/ 2776353 w 2993901"/>
              <a:gd name="connsiteY3-80" fmla="*/ 4095668 h 4095668"/>
              <a:gd name="connsiteX0-81" fmla="*/ 2776353 w 3356758"/>
              <a:gd name="connsiteY0-82" fmla="*/ 4095668 h 4095668"/>
              <a:gd name="connsiteX1-83" fmla="*/ 3356758 w 3356758"/>
              <a:gd name="connsiteY1-84" fmla="*/ 1971304 h 4095668"/>
              <a:gd name="connsiteX2-85" fmla="*/ 0 w 3356758"/>
              <a:gd name="connsiteY2-86" fmla="*/ 0 h 4095668"/>
              <a:gd name="connsiteX3-87" fmla="*/ 2776353 w 3356758"/>
              <a:gd name="connsiteY3-88" fmla="*/ 4095668 h 4095668"/>
              <a:gd name="connsiteX0-89" fmla="*/ 0 w 1113475"/>
              <a:gd name="connsiteY0-90" fmla="*/ 2124364 h 2426525"/>
              <a:gd name="connsiteX1-91" fmla="*/ 580405 w 1113475"/>
              <a:gd name="connsiteY1-92" fmla="*/ 0 h 2426525"/>
              <a:gd name="connsiteX2-93" fmla="*/ 1113475 w 1113475"/>
              <a:gd name="connsiteY2-94" fmla="*/ 2426525 h 2426525"/>
              <a:gd name="connsiteX3-95" fmla="*/ 0 w 1113475"/>
              <a:gd name="connsiteY3-96" fmla="*/ 2124364 h 2426525"/>
              <a:gd name="connsiteX0-97" fmla="*/ 0 w 1113475"/>
              <a:gd name="connsiteY0-98" fmla="*/ 760021 h 1062182"/>
              <a:gd name="connsiteX1-99" fmla="*/ 28862 w 1113475"/>
              <a:gd name="connsiteY1-100" fmla="*/ 0 h 1062182"/>
              <a:gd name="connsiteX2-101" fmla="*/ 1113475 w 1113475"/>
              <a:gd name="connsiteY2-102" fmla="*/ 1062182 h 1062182"/>
              <a:gd name="connsiteX3-103" fmla="*/ 0 w 1113475"/>
              <a:gd name="connsiteY3-104" fmla="*/ 760021 h 1062182"/>
            </a:gdLst>
            <a:ahLst/>
            <a:cxnLst>
              <a:cxn ang="0">
                <a:pos x="connsiteX0-1" y="connsiteY0-2"/>
              </a:cxn>
              <a:cxn ang="0">
                <a:pos x="connsiteX1-3" y="connsiteY1-4"/>
              </a:cxn>
              <a:cxn ang="0">
                <a:pos x="connsiteX2-5" y="connsiteY2-6"/>
              </a:cxn>
              <a:cxn ang="0">
                <a:pos x="connsiteX3-7" y="connsiteY3-8"/>
              </a:cxn>
            </a:cxnLst>
            <a:rect l="l" t="t" r="r" b="b"/>
            <a:pathLst>
              <a:path w="1113475" h="1062182">
                <a:moveTo>
                  <a:pt x="0" y="760021"/>
                </a:moveTo>
                <a:lnTo>
                  <a:pt x="28862" y="0"/>
                </a:lnTo>
                <a:lnTo>
                  <a:pt x="1113475" y="1062182"/>
                </a:lnTo>
                <a:lnTo>
                  <a:pt x="0" y="760021"/>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5169075" y="3606999"/>
            <a:ext cx="1808480" cy="583565"/>
          </a:xfrm>
          <a:prstGeom prst="rect">
            <a:avLst/>
          </a:prstGeom>
        </p:spPr>
        <p:txBody>
          <a:bodyPr wrap="none">
            <a:spAutoFit/>
          </a:bodyPr>
          <a:lstStyle/>
          <a:p>
            <a:r>
              <a:rPr lang="zh-CN" altLang="en-US" sz="3200" b="1" dirty="0">
                <a:solidFill>
                  <a:schemeClr val="bg2">
                    <a:lumMod val="25000"/>
                  </a:schemeClr>
                </a:solidFill>
                <a:latin typeface="微软雅黑" panose="020B0503020204020204" pitchFamily="34" charset="-122"/>
                <a:ea typeface="微软雅黑" panose="020B0503020204020204" pitchFamily="34" charset="-122"/>
              </a:rPr>
              <a:t>论文总结</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500" fill="hold"/>
                                            <p:tgtEl>
                                              <p:spTgt spid="5"/>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2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20000">
                                          <p:cBhvr additive="base">
                                            <p:cTn id="11" dur="500" fill="hold"/>
                                            <p:tgtEl>
                                              <p:spTgt spid="2"/>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20000">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14:bounceEnd="20000">
                                          <p:cBhvr additive="base">
                                            <p:cTn id="15" dur="500" fill="hold"/>
                                            <p:tgtEl>
                                              <p:spTgt spid="3"/>
                                            </p:tgtEl>
                                            <p:attrNameLst>
                                              <p:attrName>ppt_x</p:attrName>
                                            </p:attrNameLst>
                                          </p:cBhvr>
                                          <p:tavLst>
                                            <p:tav tm="0">
                                              <p:val>
                                                <p:strVal val="#ppt_x"/>
                                              </p:val>
                                            </p:tav>
                                            <p:tav tm="100000">
                                              <p:val>
                                                <p:strVal val="#ppt_x"/>
                                              </p:val>
                                            </p:tav>
                                          </p:tavLst>
                                        </p:anim>
                                        <p:anim calcmode="lin" valueType="num" p14:bounceEnd="20000">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7" presetClass="entr" presetSubtype="1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22" presetClass="entr" presetSubtype="1" fill="hold" grpId="0" nodeType="withEffect">
                                      <p:stCondLst>
                                        <p:cond delay="150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50"/>
                                            <p:tgtEl>
                                              <p:spTgt spid="10"/>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p:bldP spid="10" grpId="0" animBg="1"/>
          <p:bldP spid="25" grpId="0" animBg="1"/>
          <p:bldP spid="26" grpId="0" animBg="1"/>
          <p:bldP spid="27" grpId="0" animBg="1"/>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7" presetClass="entr" presetSubtype="1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22" presetClass="entr" presetSubtype="1" fill="hold" grpId="0" nodeType="withEffect">
                                      <p:stCondLst>
                                        <p:cond delay="150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50"/>
                                            <p:tgtEl>
                                              <p:spTgt spid="10"/>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p:bldP spid="10" grpId="0" animBg="1"/>
          <p:bldP spid="25" grpId="0" animBg="1"/>
          <p:bldP spid="26" grpId="0" animBg="1"/>
          <p:bldP spid="27" grpId="0" animBg="1"/>
          <p:bldP spid="2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1633" y="462451"/>
            <a:ext cx="1808480" cy="583565"/>
          </a:xfrm>
          <a:prstGeom prst="rect">
            <a:avLst/>
          </a:prstGeom>
        </p:spPr>
        <p:txBody>
          <a:bodyPr wrap="none">
            <a:spAutoFit/>
          </a:bodyPr>
          <a:lstStyle/>
          <a:p>
            <a:r>
              <a:rPr lang="zh-CN" altLang="en-US" sz="3200" b="1" dirty="0">
                <a:solidFill>
                  <a:schemeClr val="bg2">
                    <a:lumMod val="25000"/>
                  </a:schemeClr>
                </a:solidFill>
                <a:latin typeface="微软雅黑" panose="020B0503020204020204" pitchFamily="34" charset="-122"/>
                <a:ea typeface="微软雅黑" panose="020B0503020204020204" pitchFamily="34" charset="-122"/>
              </a:rPr>
              <a:t>论文总结</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7" name="等腰三角形 5"/>
          <p:cNvSpPr/>
          <p:nvPr/>
        </p:nvSpPr>
        <p:spPr>
          <a:xfrm rot="10800000">
            <a:off x="76097" y="926910"/>
            <a:ext cx="3269442" cy="4416775"/>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Lst>
            <a:ahLst/>
            <a:cxnLst>
              <a:cxn ang="0">
                <a:pos x="connsiteX0-1" y="connsiteY0-2"/>
              </a:cxn>
              <a:cxn ang="0">
                <a:pos x="connsiteX1-3" y="connsiteY1-4"/>
              </a:cxn>
              <a:cxn ang="0">
                <a:pos x="connsiteX2-5" y="connsiteY2-6"/>
              </a:cxn>
              <a:cxn ang="0">
                <a:pos x="connsiteX3-7" y="connsiteY3-8"/>
              </a:cxn>
            </a:cxnLst>
            <a:rect l="l" t="t" r="r" b="b"/>
            <a:pathLst>
              <a:path w="1762192" h="2613696">
                <a:moveTo>
                  <a:pt x="1326566" y="2613696"/>
                </a:moveTo>
                <a:lnTo>
                  <a:pt x="1762192" y="1448051"/>
                </a:lnTo>
                <a:lnTo>
                  <a:pt x="0" y="0"/>
                </a:lnTo>
                <a:lnTo>
                  <a:pt x="1326566" y="2613696"/>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8" name="等腰三角形 5"/>
          <p:cNvSpPr/>
          <p:nvPr/>
        </p:nvSpPr>
        <p:spPr>
          <a:xfrm rot="12786587">
            <a:off x="9553124" y="3779819"/>
            <a:ext cx="3007845" cy="488822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1326566 w 1927744"/>
              <a:gd name="connsiteY0-90" fmla="*/ 2613696 h 2613696"/>
              <a:gd name="connsiteX1-91" fmla="*/ 1927744 w 1927744"/>
              <a:gd name="connsiteY1-92" fmla="*/ 1440019 h 2613696"/>
              <a:gd name="connsiteX2-93" fmla="*/ 0 w 1927744"/>
              <a:gd name="connsiteY2-94" fmla="*/ 0 h 2613696"/>
              <a:gd name="connsiteX3-95" fmla="*/ 1326566 w 1927744"/>
              <a:gd name="connsiteY3-96" fmla="*/ 2613696 h 2613696"/>
              <a:gd name="connsiteX0-97" fmla="*/ 1020016 w 1621194"/>
              <a:gd name="connsiteY0-98" fmla="*/ 2892683 h 2892683"/>
              <a:gd name="connsiteX1-99" fmla="*/ 1621194 w 1621194"/>
              <a:gd name="connsiteY1-100" fmla="*/ 1719006 h 2892683"/>
              <a:gd name="connsiteX2-101" fmla="*/ 0 w 1621194"/>
              <a:gd name="connsiteY2-102" fmla="*/ 0 h 2892683"/>
              <a:gd name="connsiteX3-103" fmla="*/ 1020016 w 1621194"/>
              <a:gd name="connsiteY3-104" fmla="*/ 2892683 h 2892683"/>
            </a:gdLst>
            <a:ahLst/>
            <a:cxnLst>
              <a:cxn ang="0">
                <a:pos x="connsiteX0-1" y="connsiteY0-2"/>
              </a:cxn>
              <a:cxn ang="0">
                <a:pos x="connsiteX1-3" y="connsiteY1-4"/>
              </a:cxn>
              <a:cxn ang="0">
                <a:pos x="connsiteX2-5" y="connsiteY2-6"/>
              </a:cxn>
              <a:cxn ang="0">
                <a:pos x="connsiteX3-7" y="connsiteY3-8"/>
              </a:cxn>
            </a:cxnLst>
            <a:rect l="l" t="t" r="r" b="b"/>
            <a:pathLst>
              <a:path w="1621194" h="2892683">
                <a:moveTo>
                  <a:pt x="1020016" y="2892683"/>
                </a:moveTo>
                <a:lnTo>
                  <a:pt x="1621194" y="1719006"/>
                </a:lnTo>
                <a:lnTo>
                  <a:pt x="0" y="0"/>
                </a:lnTo>
                <a:lnTo>
                  <a:pt x="1020016" y="28926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10" name="等腰三角形 5"/>
          <p:cNvSpPr/>
          <p:nvPr/>
        </p:nvSpPr>
        <p:spPr>
          <a:xfrm rot="4038334">
            <a:off x="-1179432" y="3656049"/>
            <a:ext cx="2190917" cy="148212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831195 w 1266821"/>
              <a:gd name="connsiteY0-90" fmla="*/ 1534814 h 1534814"/>
              <a:gd name="connsiteX1-91" fmla="*/ 1266821 w 1266821"/>
              <a:gd name="connsiteY1-92" fmla="*/ 369169 h 1534814"/>
              <a:gd name="connsiteX2-93" fmla="*/ -1 w 1266821"/>
              <a:gd name="connsiteY2-94" fmla="*/ 0 h 1534814"/>
              <a:gd name="connsiteX3-95" fmla="*/ 831195 w 1266821"/>
              <a:gd name="connsiteY3-96" fmla="*/ 1534814 h 1534814"/>
              <a:gd name="connsiteX0-97" fmla="*/ 996994 w 1432620"/>
              <a:gd name="connsiteY0-98" fmla="*/ 2119578 h 2119578"/>
              <a:gd name="connsiteX1-99" fmla="*/ 1432620 w 1432620"/>
              <a:gd name="connsiteY1-100" fmla="*/ 953933 h 2119578"/>
              <a:gd name="connsiteX2-101" fmla="*/ 1 w 1432620"/>
              <a:gd name="connsiteY2-102" fmla="*/ 0 h 2119578"/>
              <a:gd name="connsiteX3-103" fmla="*/ 996994 w 1432620"/>
              <a:gd name="connsiteY3-104" fmla="*/ 2119578 h 2119578"/>
              <a:gd name="connsiteX0-105" fmla="*/ 425654 w 1432619"/>
              <a:gd name="connsiteY0-106" fmla="*/ 1350536 h 1350536"/>
              <a:gd name="connsiteX1-107" fmla="*/ 1432619 w 1432619"/>
              <a:gd name="connsiteY1-108" fmla="*/ 953933 h 1350536"/>
              <a:gd name="connsiteX2-109" fmla="*/ 0 w 1432619"/>
              <a:gd name="connsiteY2-110" fmla="*/ 0 h 1350536"/>
              <a:gd name="connsiteX3-111" fmla="*/ 425654 w 1432619"/>
              <a:gd name="connsiteY3-112" fmla="*/ 1350536 h 1350536"/>
              <a:gd name="connsiteX0-113" fmla="*/ 1042678 w 1432619"/>
              <a:gd name="connsiteY0-114" fmla="*/ 1967444 h 1967444"/>
              <a:gd name="connsiteX1-115" fmla="*/ 1432619 w 1432619"/>
              <a:gd name="connsiteY1-116" fmla="*/ 953933 h 1967444"/>
              <a:gd name="connsiteX2-117" fmla="*/ 0 w 1432619"/>
              <a:gd name="connsiteY2-118" fmla="*/ 0 h 1967444"/>
              <a:gd name="connsiteX3-119" fmla="*/ 1042678 w 1432619"/>
              <a:gd name="connsiteY3-120" fmla="*/ 1967444 h 1967444"/>
              <a:gd name="connsiteX0-121" fmla="*/ 1042678 w 2952036"/>
              <a:gd name="connsiteY0-122" fmla="*/ 1967444 h 1967444"/>
              <a:gd name="connsiteX1-123" fmla="*/ 2952036 w 2952036"/>
              <a:gd name="connsiteY1-124" fmla="*/ 1592915 h 1967444"/>
              <a:gd name="connsiteX2-125" fmla="*/ 0 w 2952036"/>
              <a:gd name="connsiteY2-126" fmla="*/ 0 h 1967444"/>
              <a:gd name="connsiteX3-127" fmla="*/ 1042678 w 2952036"/>
              <a:gd name="connsiteY3-128" fmla="*/ 1967444 h 1967444"/>
              <a:gd name="connsiteX0-129" fmla="*/ 2256781 w 2952036"/>
              <a:gd name="connsiteY0-130" fmla="*/ 2192548 h 2192548"/>
              <a:gd name="connsiteX1-131" fmla="*/ 2952036 w 2952036"/>
              <a:gd name="connsiteY1-132" fmla="*/ 1592915 h 2192548"/>
              <a:gd name="connsiteX2-133" fmla="*/ 0 w 2952036"/>
              <a:gd name="connsiteY2-134" fmla="*/ 0 h 2192548"/>
              <a:gd name="connsiteX3-135" fmla="*/ 2256781 w 2952036"/>
              <a:gd name="connsiteY3-136" fmla="*/ 2192548 h 2192548"/>
            </a:gdLst>
            <a:ahLst/>
            <a:cxnLst>
              <a:cxn ang="0">
                <a:pos x="connsiteX0-1" y="connsiteY0-2"/>
              </a:cxn>
              <a:cxn ang="0">
                <a:pos x="connsiteX1-3" y="connsiteY1-4"/>
              </a:cxn>
              <a:cxn ang="0">
                <a:pos x="connsiteX2-5" y="connsiteY2-6"/>
              </a:cxn>
              <a:cxn ang="0">
                <a:pos x="connsiteX3-7" y="connsiteY3-8"/>
              </a:cxn>
            </a:cxnLst>
            <a:rect l="l" t="t" r="r" b="b"/>
            <a:pathLst>
              <a:path w="2952036" h="2192548">
                <a:moveTo>
                  <a:pt x="2256781" y="2192548"/>
                </a:moveTo>
                <a:lnTo>
                  <a:pt x="2952036" y="1592915"/>
                </a:lnTo>
                <a:lnTo>
                  <a:pt x="0" y="0"/>
                </a:lnTo>
                <a:lnTo>
                  <a:pt x="2256781" y="219254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5" name="文本框 4"/>
          <p:cNvSpPr txBox="1"/>
          <p:nvPr/>
        </p:nvSpPr>
        <p:spPr>
          <a:xfrm>
            <a:off x="701675" y="1123950"/>
            <a:ext cx="6530975" cy="5073650"/>
          </a:xfrm>
          <a:prstGeom prst="rect">
            <a:avLst/>
          </a:prstGeom>
          <a:noFill/>
        </p:spPr>
        <p:txBody>
          <a:bodyPr wrap="square">
            <a:spAutoFit/>
            <a:scene3d>
              <a:camera prst="orthographicFront"/>
              <a:lightRig rig="threePt" dir="t"/>
            </a:scene3d>
            <a:sp3d contourW="12700"/>
          </a:bodyPr>
          <a:p>
            <a:pPr lvl="0" algn="l" defTabSz="914400">
              <a:lnSpc>
                <a:spcPct val="120000"/>
              </a:lnSpc>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我们</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在本文中的主要贡献是将室内场景的照明估算作为一个完整的端到端学习问题。我们的方法的主要好处是它学习从图像到照明的直接映射。因此，它不对场景做任何假设，它不需要明确其他场景属性，如场景或相机几何数据，也不需要使用反向渲染方法，这是一种优化缓慢并且倾向于局部最小值的方法。为了使这种学习成为可能，我们还有两个额外的贡献：</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1）用于检测LDR全景图中的光源的方法，其优于现有技术;</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2）全景变形操作，允许我们调整从全景图中提取的不同裁剪照片的照明条件。</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这些步骤一起允许我们从SUN360数据集中自动创建标记数据，并训练LDR照明预测网络。我们使用HDR环境地图的新数据集对此网络进行了微调，以预测HDR场景照明。对我们的方法进行定量和定量评估表明，它明显优于现有技术。</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iterate type="lt">
                                    <p:tmPct val="15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253"/>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ldLvl="0" animBg="1"/>
      <p:bldP spid="8" grpId="0" bldLvl="0" animBg="1"/>
      <p:bldP spid="10"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2161310" y="-5"/>
            <a:ext cx="7841672" cy="3283529"/>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lumOff val="2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037807" y="0"/>
            <a:ext cx="8130873" cy="3420932"/>
            <a:chOff x="2037807" y="0"/>
            <a:chExt cx="8130873" cy="3420932"/>
          </a:xfrm>
        </p:grpSpPr>
        <p:cxnSp>
          <p:nvCxnSpPr>
            <p:cNvPr id="11" name="直接连接符 10"/>
            <p:cNvCxnSpPr/>
            <p:nvPr/>
          </p:nvCxnSpPr>
          <p:spPr>
            <a:xfrm flipH="1" flipV="1">
              <a:off x="2037807" y="1"/>
              <a:ext cx="4056400" cy="3420931"/>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094207" y="0"/>
              <a:ext cx="4074473" cy="3420932"/>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872110" y="0"/>
            <a:ext cx="8434419" cy="3563377"/>
            <a:chOff x="1872110" y="0"/>
            <a:chExt cx="8434419" cy="3563377"/>
          </a:xfrm>
        </p:grpSpPr>
        <p:cxnSp>
          <p:nvCxnSpPr>
            <p:cNvPr id="18" name="直接连接符 17"/>
            <p:cNvCxnSpPr/>
            <p:nvPr/>
          </p:nvCxnSpPr>
          <p:spPr>
            <a:xfrm flipH="1" flipV="1">
              <a:off x="1872110" y="0"/>
              <a:ext cx="4222097"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094207" y="0"/>
              <a:ext cx="4212322"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25" name="等腰三角形 5"/>
          <p:cNvSpPr/>
          <p:nvPr/>
        </p:nvSpPr>
        <p:spPr>
          <a:xfrm rot="10800000">
            <a:off x="10100828" y="3968033"/>
            <a:ext cx="1959263" cy="471978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Lst>
            <a:ahLst/>
            <a:cxnLst>
              <a:cxn ang="0">
                <a:pos x="connsiteX0-1" y="connsiteY0-2"/>
              </a:cxn>
              <a:cxn ang="0">
                <a:pos x="connsiteX1-3" y="connsiteY1-4"/>
              </a:cxn>
              <a:cxn ang="0">
                <a:pos x="connsiteX2-5" y="connsiteY2-6"/>
              </a:cxn>
              <a:cxn ang="0">
                <a:pos x="connsiteX3-7" y="connsiteY3-8"/>
              </a:cxn>
            </a:cxnLst>
            <a:rect l="l" t="t" r="r" b="b"/>
            <a:pathLst>
              <a:path w="1959263" h="4719783">
                <a:moveTo>
                  <a:pt x="0" y="4719783"/>
                </a:moveTo>
                <a:lnTo>
                  <a:pt x="1959263" y="3713019"/>
                </a:lnTo>
                <a:lnTo>
                  <a:pt x="1127991" y="0"/>
                </a:lnTo>
                <a:lnTo>
                  <a:pt x="0" y="47197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26" name="等腰三角形 5"/>
          <p:cNvSpPr/>
          <p:nvPr/>
        </p:nvSpPr>
        <p:spPr>
          <a:xfrm rot="10800000">
            <a:off x="227422" y="1131022"/>
            <a:ext cx="3356758" cy="4095668"/>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885205"/>
              <a:gd name="connsiteY0-58" fmla="*/ 6359897 h 6359897"/>
              <a:gd name="connsiteX1-59" fmla="*/ 885205 w 885205"/>
              <a:gd name="connsiteY1-60" fmla="*/ 3713019 h 6359897"/>
              <a:gd name="connsiteX2-61" fmla="*/ 53933 w 885205"/>
              <a:gd name="connsiteY2-62" fmla="*/ 0 h 6359897"/>
              <a:gd name="connsiteX3-63" fmla="*/ 0 w 885205"/>
              <a:gd name="connsiteY3-64" fmla="*/ 6359897 h 6359897"/>
              <a:gd name="connsiteX0-65" fmla="*/ 2776353 w 3661558"/>
              <a:gd name="connsiteY0-66" fmla="*/ 4095668 h 4095668"/>
              <a:gd name="connsiteX1-67" fmla="*/ 3661558 w 3661558"/>
              <a:gd name="connsiteY1-68" fmla="*/ 1448790 h 4095668"/>
              <a:gd name="connsiteX2-69" fmla="*/ 0 w 3661558"/>
              <a:gd name="connsiteY2-70" fmla="*/ 0 h 4095668"/>
              <a:gd name="connsiteX3-71" fmla="*/ 2776353 w 3661558"/>
              <a:gd name="connsiteY3-72" fmla="*/ 4095668 h 4095668"/>
              <a:gd name="connsiteX0-73" fmla="*/ 2776353 w 2993901"/>
              <a:gd name="connsiteY0-74" fmla="*/ 4095668 h 4095668"/>
              <a:gd name="connsiteX1-75" fmla="*/ 2993901 w 2993901"/>
              <a:gd name="connsiteY1-76" fmla="*/ 2305133 h 4095668"/>
              <a:gd name="connsiteX2-77" fmla="*/ 0 w 2993901"/>
              <a:gd name="connsiteY2-78" fmla="*/ 0 h 4095668"/>
              <a:gd name="connsiteX3-79" fmla="*/ 2776353 w 2993901"/>
              <a:gd name="connsiteY3-80" fmla="*/ 4095668 h 4095668"/>
              <a:gd name="connsiteX0-81" fmla="*/ 2776353 w 3356758"/>
              <a:gd name="connsiteY0-82" fmla="*/ 4095668 h 4095668"/>
              <a:gd name="connsiteX1-83" fmla="*/ 3356758 w 3356758"/>
              <a:gd name="connsiteY1-84" fmla="*/ 1971304 h 4095668"/>
              <a:gd name="connsiteX2-85" fmla="*/ 0 w 3356758"/>
              <a:gd name="connsiteY2-86" fmla="*/ 0 h 4095668"/>
              <a:gd name="connsiteX3-87" fmla="*/ 2776353 w 3356758"/>
              <a:gd name="connsiteY3-88" fmla="*/ 4095668 h 4095668"/>
            </a:gdLst>
            <a:ahLst/>
            <a:cxnLst>
              <a:cxn ang="0">
                <a:pos x="connsiteX0-1" y="connsiteY0-2"/>
              </a:cxn>
              <a:cxn ang="0">
                <a:pos x="connsiteX1-3" y="connsiteY1-4"/>
              </a:cxn>
              <a:cxn ang="0">
                <a:pos x="connsiteX2-5" y="connsiteY2-6"/>
              </a:cxn>
              <a:cxn ang="0">
                <a:pos x="connsiteX3-7" y="connsiteY3-8"/>
              </a:cxn>
            </a:cxnLst>
            <a:rect l="l" t="t" r="r" b="b"/>
            <a:pathLst>
              <a:path w="3356758" h="4095668">
                <a:moveTo>
                  <a:pt x="2776353" y="4095668"/>
                </a:moveTo>
                <a:lnTo>
                  <a:pt x="3356758" y="1971304"/>
                </a:lnTo>
                <a:lnTo>
                  <a:pt x="0" y="0"/>
                </a:lnTo>
                <a:lnTo>
                  <a:pt x="2776353" y="409566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27" name="等腰三角形 5"/>
          <p:cNvSpPr/>
          <p:nvPr/>
        </p:nvSpPr>
        <p:spPr>
          <a:xfrm rot="10800000">
            <a:off x="3841727" y="4355375"/>
            <a:ext cx="1113475" cy="1062182"/>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885205"/>
              <a:gd name="connsiteY0-58" fmla="*/ 6359897 h 6359897"/>
              <a:gd name="connsiteX1-59" fmla="*/ 885205 w 885205"/>
              <a:gd name="connsiteY1-60" fmla="*/ 3713019 h 6359897"/>
              <a:gd name="connsiteX2-61" fmla="*/ 53933 w 885205"/>
              <a:gd name="connsiteY2-62" fmla="*/ 0 h 6359897"/>
              <a:gd name="connsiteX3-63" fmla="*/ 0 w 885205"/>
              <a:gd name="connsiteY3-64" fmla="*/ 6359897 h 6359897"/>
              <a:gd name="connsiteX0-65" fmla="*/ 2776353 w 3661558"/>
              <a:gd name="connsiteY0-66" fmla="*/ 4095668 h 4095668"/>
              <a:gd name="connsiteX1-67" fmla="*/ 3661558 w 3661558"/>
              <a:gd name="connsiteY1-68" fmla="*/ 1448790 h 4095668"/>
              <a:gd name="connsiteX2-69" fmla="*/ 0 w 3661558"/>
              <a:gd name="connsiteY2-70" fmla="*/ 0 h 4095668"/>
              <a:gd name="connsiteX3-71" fmla="*/ 2776353 w 3661558"/>
              <a:gd name="connsiteY3-72" fmla="*/ 4095668 h 4095668"/>
              <a:gd name="connsiteX0-73" fmla="*/ 2776353 w 2993901"/>
              <a:gd name="connsiteY0-74" fmla="*/ 4095668 h 4095668"/>
              <a:gd name="connsiteX1-75" fmla="*/ 2993901 w 2993901"/>
              <a:gd name="connsiteY1-76" fmla="*/ 2305133 h 4095668"/>
              <a:gd name="connsiteX2-77" fmla="*/ 0 w 2993901"/>
              <a:gd name="connsiteY2-78" fmla="*/ 0 h 4095668"/>
              <a:gd name="connsiteX3-79" fmla="*/ 2776353 w 2993901"/>
              <a:gd name="connsiteY3-80" fmla="*/ 4095668 h 4095668"/>
              <a:gd name="connsiteX0-81" fmla="*/ 2776353 w 3356758"/>
              <a:gd name="connsiteY0-82" fmla="*/ 4095668 h 4095668"/>
              <a:gd name="connsiteX1-83" fmla="*/ 3356758 w 3356758"/>
              <a:gd name="connsiteY1-84" fmla="*/ 1971304 h 4095668"/>
              <a:gd name="connsiteX2-85" fmla="*/ 0 w 3356758"/>
              <a:gd name="connsiteY2-86" fmla="*/ 0 h 4095668"/>
              <a:gd name="connsiteX3-87" fmla="*/ 2776353 w 3356758"/>
              <a:gd name="connsiteY3-88" fmla="*/ 4095668 h 4095668"/>
              <a:gd name="connsiteX0-89" fmla="*/ 0 w 1113475"/>
              <a:gd name="connsiteY0-90" fmla="*/ 2124364 h 2426525"/>
              <a:gd name="connsiteX1-91" fmla="*/ 580405 w 1113475"/>
              <a:gd name="connsiteY1-92" fmla="*/ 0 h 2426525"/>
              <a:gd name="connsiteX2-93" fmla="*/ 1113475 w 1113475"/>
              <a:gd name="connsiteY2-94" fmla="*/ 2426525 h 2426525"/>
              <a:gd name="connsiteX3-95" fmla="*/ 0 w 1113475"/>
              <a:gd name="connsiteY3-96" fmla="*/ 2124364 h 2426525"/>
              <a:gd name="connsiteX0-97" fmla="*/ 0 w 1113475"/>
              <a:gd name="connsiteY0-98" fmla="*/ 760021 h 1062182"/>
              <a:gd name="connsiteX1-99" fmla="*/ 28862 w 1113475"/>
              <a:gd name="connsiteY1-100" fmla="*/ 0 h 1062182"/>
              <a:gd name="connsiteX2-101" fmla="*/ 1113475 w 1113475"/>
              <a:gd name="connsiteY2-102" fmla="*/ 1062182 h 1062182"/>
              <a:gd name="connsiteX3-103" fmla="*/ 0 w 1113475"/>
              <a:gd name="connsiteY3-104" fmla="*/ 760021 h 1062182"/>
            </a:gdLst>
            <a:ahLst/>
            <a:cxnLst>
              <a:cxn ang="0">
                <a:pos x="connsiteX0-1" y="connsiteY0-2"/>
              </a:cxn>
              <a:cxn ang="0">
                <a:pos x="connsiteX1-3" y="connsiteY1-4"/>
              </a:cxn>
              <a:cxn ang="0">
                <a:pos x="connsiteX2-5" y="connsiteY2-6"/>
              </a:cxn>
              <a:cxn ang="0">
                <a:pos x="connsiteX3-7" y="connsiteY3-8"/>
              </a:cxn>
            </a:cxnLst>
            <a:rect l="l" t="t" r="r" b="b"/>
            <a:pathLst>
              <a:path w="1113475" h="1062182">
                <a:moveTo>
                  <a:pt x="0" y="760021"/>
                </a:moveTo>
                <a:lnTo>
                  <a:pt x="28862" y="0"/>
                </a:lnTo>
                <a:lnTo>
                  <a:pt x="1113475" y="1062182"/>
                </a:lnTo>
                <a:lnTo>
                  <a:pt x="0" y="760021"/>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5381165" y="3283784"/>
            <a:ext cx="1402080" cy="829945"/>
          </a:xfrm>
          <a:prstGeom prst="rect">
            <a:avLst/>
          </a:prstGeom>
        </p:spPr>
        <p:txBody>
          <a:bodyPr wrap="none">
            <a:spAutoFit/>
          </a:bodyPr>
          <a:lstStyle/>
          <a:p>
            <a:r>
              <a:rPr lang="zh-CN" altLang="en-US" sz="4800" b="1" dirty="0">
                <a:solidFill>
                  <a:schemeClr val="bg2">
                    <a:lumMod val="25000"/>
                  </a:schemeClr>
                </a:solidFill>
                <a:latin typeface="微软雅黑" panose="020B0503020204020204" pitchFamily="34" charset="-122"/>
                <a:ea typeface="微软雅黑" panose="020B0503020204020204" pitchFamily="34" charset="-122"/>
              </a:rPr>
              <a:t>谢谢</a:t>
            </a:r>
            <a:endParaRPr lang="zh-CN" altLang="en-US" sz="4800" b="1"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500" fill="hold"/>
                                            <p:tgtEl>
                                              <p:spTgt spid="5"/>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2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20000">
                                          <p:cBhvr additive="base">
                                            <p:cTn id="11" dur="500" fill="hold"/>
                                            <p:tgtEl>
                                              <p:spTgt spid="2"/>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20000">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14:bounceEnd="20000">
                                          <p:cBhvr additive="base">
                                            <p:cTn id="15" dur="500" fill="hold"/>
                                            <p:tgtEl>
                                              <p:spTgt spid="3"/>
                                            </p:tgtEl>
                                            <p:attrNameLst>
                                              <p:attrName>ppt_x</p:attrName>
                                            </p:attrNameLst>
                                          </p:cBhvr>
                                          <p:tavLst>
                                            <p:tav tm="0">
                                              <p:val>
                                                <p:strVal val="#ppt_x"/>
                                              </p:val>
                                            </p:tav>
                                            <p:tav tm="100000">
                                              <p:val>
                                                <p:strVal val="#ppt_x"/>
                                              </p:val>
                                            </p:tav>
                                          </p:tavLst>
                                        </p:anim>
                                        <p:anim calcmode="lin" valueType="num" p14:bounceEnd="20000">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childTnLst>
                                    </p:cTn>
                                  </p:par>
                                  <p:par>
                                    <p:cTn id="26" presetID="10" presetClass="entr" presetSubtype="0" fill="hold" grpId="0" nodeType="withEffect">
                                      <p:stCondLst>
                                        <p:cond delay="175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animBg="1"/>
          <p:bldP spid="26" grpId="0" animBg="1"/>
          <p:bldP spid="27" grpId="0" animBg="1"/>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175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childTnLst>
                                    </p:cTn>
                                  </p:par>
                                  <p:par>
                                    <p:cTn id="26" presetID="10" presetClass="entr" presetSubtype="0" fill="hold" grpId="0" nodeType="withEffect">
                                      <p:stCondLst>
                                        <p:cond delay="175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animBg="1"/>
          <p:bldP spid="26" grpId="0" animBg="1"/>
          <p:bldP spid="27" grpId="0" animBg="1"/>
          <p:bldP spid="28"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flipH="1">
            <a:off x="3478530" y="0"/>
            <a:ext cx="1082040" cy="6858000"/>
          </a:xfrm>
          <a:prstGeom prst="line">
            <a:avLst/>
          </a:prstGeom>
          <a:ln w="12700">
            <a:solidFill>
              <a:schemeClr val="accent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等腰三角形 5"/>
          <p:cNvSpPr/>
          <p:nvPr/>
        </p:nvSpPr>
        <p:spPr>
          <a:xfrm rot="10800000">
            <a:off x="419100" y="1862038"/>
            <a:ext cx="4508500" cy="365760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Lst>
            <a:ahLst/>
            <a:cxnLst>
              <a:cxn ang="0">
                <a:pos x="connsiteX0-1" y="connsiteY0-2"/>
              </a:cxn>
              <a:cxn ang="0">
                <a:pos x="connsiteX1-3" y="connsiteY1-4"/>
              </a:cxn>
              <a:cxn ang="0">
                <a:pos x="connsiteX2-5" y="connsiteY2-6"/>
              </a:cxn>
              <a:cxn ang="0">
                <a:pos x="connsiteX3-7" y="connsiteY3-8"/>
              </a:cxn>
            </a:cxnLst>
            <a:rect l="l" t="t" r="r" b="b"/>
            <a:pathLst>
              <a:path w="4508500" h="3657600">
                <a:moveTo>
                  <a:pt x="0" y="1879600"/>
                </a:moveTo>
                <a:lnTo>
                  <a:pt x="3746500" y="0"/>
                </a:lnTo>
                <a:lnTo>
                  <a:pt x="4508500" y="3657600"/>
                </a:lnTo>
                <a:lnTo>
                  <a:pt x="0" y="1879600"/>
                </a:lnTo>
                <a:close/>
              </a:path>
            </a:pathLst>
          </a:cu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6"/>
          <p:cNvSpPr txBox="1"/>
          <p:nvPr/>
        </p:nvSpPr>
        <p:spPr>
          <a:xfrm>
            <a:off x="1069859" y="3882965"/>
            <a:ext cx="2171700" cy="830997"/>
          </a:xfrm>
          <a:prstGeom prst="rect">
            <a:avLst/>
          </a:prstGeom>
          <a:noFill/>
        </p:spPr>
        <p:txBody>
          <a:bodyPr wrap="square"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目录</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04787" y="3200400"/>
            <a:ext cx="3231362" cy="707886"/>
          </a:xfrm>
          <a:prstGeom prst="rect">
            <a:avLst/>
          </a:prstGeom>
          <a:noFill/>
        </p:spPr>
        <p:txBody>
          <a:bodyPr wrap="square" rtlCol="0">
            <a:spAutoFit/>
          </a:bodyPr>
          <a:lstStyle/>
          <a:p>
            <a:pPr algn="ctr"/>
            <a:r>
              <a:rPr lang="en-US" altLang="zh-CN" sz="4000" dirty="0">
                <a:solidFill>
                  <a:schemeClr val="bg1"/>
                </a:solidFill>
                <a:latin typeface="微软雅黑" panose="020B0503020204020204" pitchFamily="34" charset="-122"/>
                <a:ea typeface="微软雅黑" panose="020B0503020204020204" pitchFamily="34" charset="-122"/>
              </a:rPr>
              <a:t>CONTENTS</a:t>
            </a:r>
            <a:endParaRPr lang="zh-CN" altLang="en-US" sz="4000"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V="1">
            <a:off x="0" y="0"/>
            <a:ext cx="4419600" cy="3260160"/>
          </a:xfrm>
          <a:prstGeom prst="line">
            <a:avLst/>
          </a:prstGeom>
          <a:ln w="12700">
            <a:solidFill>
              <a:schemeClr val="accent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3584223"/>
            <a:ext cx="3327400" cy="3273777"/>
          </a:xfrm>
          <a:prstGeom prst="line">
            <a:avLst/>
          </a:prstGeom>
          <a:ln w="12700">
            <a:solidFill>
              <a:schemeClr val="accent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885662" y="1128113"/>
            <a:ext cx="4762397" cy="678505"/>
            <a:chOff x="5885662" y="1128113"/>
            <a:chExt cx="4762397" cy="678505"/>
          </a:xfrm>
        </p:grpSpPr>
        <p:sp>
          <p:nvSpPr>
            <p:cNvPr id="18" name="文本框 17"/>
            <p:cNvSpPr txBox="1"/>
            <p:nvPr/>
          </p:nvSpPr>
          <p:spPr>
            <a:xfrm>
              <a:off x="5885662" y="1160287"/>
              <a:ext cx="2448042" cy="646331"/>
            </a:xfrm>
            <a:prstGeom prst="rect">
              <a:avLst/>
            </a:prstGeom>
            <a:noFill/>
          </p:spPr>
          <p:txBody>
            <a:bodyPr wrap="none" rtlCol="0">
              <a:spAutoFit/>
            </a:bodyPr>
            <a:lstStyle/>
            <a:p>
              <a:r>
                <a:rPr lang="en-US" altLang="zh-CN" sz="3600" dirty="0">
                  <a:solidFill>
                    <a:schemeClr val="bg2">
                      <a:lumMod val="25000"/>
                    </a:schemeClr>
                  </a:solidFill>
                  <a:latin typeface="微软雅黑" panose="020B0503020204020204" pitchFamily="34" charset="-122"/>
                  <a:ea typeface="微软雅黑" panose="020B0503020204020204" pitchFamily="34" charset="-122"/>
                </a:rPr>
                <a:t>PART ONE</a:t>
              </a:r>
              <a:endParaRPr lang="zh-CN" altLang="en-US" sz="3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718901" y="1128113"/>
              <a:ext cx="1929158" cy="583565"/>
            </a:xfrm>
            <a:prstGeom prst="rect">
              <a:avLst/>
            </a:prstGeom>
            <a:noFill/>
          </p:spPr>
          <p:txBody>
            <a:bodyPr wrap="square" rtlCol="0">
              <a:spAutoFit/>
            </a:bodyPr>
            <a:lstStyle/>
            <a:p>
              <a:pPr algn="ctr"/>
              <a:r>
                <a:rPr lang="zh-CN" altLang="en-US" sz="3200" dirty="0">
                  <a:solidFill>
                    <a:schemeClr val="bg2">
                      <a:lumMod val="25000"/>
                    </a:schemeClr>
                  </a:solidFill>
                  <a:latin typeface="微软雅黑" panose="020B0503020204020204" pitchFamily="34" charset="-122"/>
                  <a:ea typeface="微软雅黑" panose="020B0503020204020204" pitchFamily="34" charset="-122"/>
                </a:rPr>
                <a:t>论文介绍</a:t>
              </a:r>
              <a:endParaRPr lang="zh-CN" altLang="en-US" sz="32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5885662" y="4613936"/>
            <a:ext cx="4794582" cy="646331"/>
            <a:chOff x="5885662" y="3605556"/>
            <a:chExt cx="4794582" cy="646331"/>
          </a:xfrm>
        </p:grpSpPr>
        <p:sp>
          <p:nvSpPr>
            <p:cNvPr id="20" name="文本框 19"/>
            <p:cNvSpPr txBox="1"/>
            <p:nvPr/>
          </p:nvSpPr>
          <p:spPr>
            <a:xfrm>
              <a:off x="5885662" y="3605556"/>
              <a:ext cx="2872838" cy="646331"/>
            </a:xfrm>
            <a:prstGeom prst="rect">
              <a:avLst/>
            </a:prstGeom>
            <a:noFill/>
          </p:spPr>
          <p:txBody>
            <a:bodyPr wrap="none" rtlCol="0">
              <a:spAutoFit/>
            </a:bodyPr>
            <a:lstStyle/>
            <a:p>
              <a:r>
                <a:rPr lang="en-US" altLang="zh-CN" sz="3600" dirty="0">
                  <a:solidFill>
                    <a:schemeClr val="bg2">
                      <a:lumMod val="25000"/>
                    </a:schemeClr>
                  </a:solidFill>
                  <a:latin typeface="微软雅黑" panose="020B0503020204020204" pitchFamily="34" charset="-122"/>
                  <a:ea typeface="微软雅黑" panose="020B0503020204020204" pitchFamily="34" charset="-122"/>
                </a:rPr>
                <a:t>PART THREE</a:t>
              </a:r>
              <a:endParaRPr lang="zh-CN" altLang="en-US" sz="3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723982" y="3605556"/>
              <a:ext cx="1956262" cy="583565"/>
            </a:xfrm>
            <a:prstGeom prst="rect">
              <a:avLst/>
            </a:prstGeom>
            <a:noFill/>
          </p:spPr>
          <p:txBody>
            <a:bodyPr wrap="square" rtlCol="0">
              <a:spAutoFit/>
            </a:bodyPr>
            <a:lstStyle>
              <a:defPPr>
                <a:defRPr lang="zh-CN"/>
              </a:defPPr>
              <a:lvl1pPr algn="ctr">
                <a:defRPr sz="3200">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a:r>
                <a:rPr lang="zh-CN" altLang="en-US" dirty="0">
                  <a:solidFill>
                    <a:schemeClr val="bg2">
                      <a:lumMod val="25000"/>
                    </a:schemeClr>
                  </a:solidFill>
                  <a:latin typeface="微软雅黑" panose="020B0503020204020204" pitchFamily="34" charset="-122"/>
                  <a:ea typeface="微软雅黑" panose="020B0503020204020204" pitchFamily="34" charset="-122"/>
                </a:rPr>
                <a:t>论文总结</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879947" y="2886534"/>
            <a:ext cx="4767958" cy="646331"/>
            <a:chOff x="5885662" y="2375994"/>
            <a:chExt cx="4767958" cy="646331"/>
          </a:xfrm>
        </p:grpSpPr>
        <p:sp>
          <p:nvSpPr>
            <p:cNvPr id="19" name="文本框 18"/>
            <p:cNvSpPr txBox="1"/>
            <p:nvPr/>
          </p:nvSpPr>
          <p:spPr>
            <a:xfrm>
              <a:off x="5885662" y="2375994"/>
              <a:ext cx="2563330" cy="646331"/>
            </a:xfrm>
            <a:prstGeom prst="rect">
              <a:avLst/>
            </a:prstGeom>
            <a:noFill/>
          </p:spPr>
          <p:txBody>
            <a:bodyPr wrap="none" rtlCol="0">
              <a:spAutoFit/>
            </a:bodyPr>
            <a:lstStyle/>
            <a:p>
              <a:r>
                <a:rPr lang="en-US" altLang="zh-CN" sz="3600" dirty="0">
                  <a:solidFill>
                    <a:schemeClr val="bg2">
                      <a:lumMod val="25000"/>
                    </a:schemeClr>
                  </a:solidFill>
                  <a:latin typeface="微软雅黑" panose="020B0503020204020204" pitchFamily="34" charset="-122"/>
                  <a:ea typeface="微软雅黑" panose="020B0503020204020204" pitchFamily="34" charset="-122"/>
                </a:rPr>
                <a:t>PART TWO</a:t>
              </a:r>
              <a:endParaRPr lang="zh-CN" altLang="en-US" sz="3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750606" y="2386905"/>
              <a:ext cx="1903014" cy="583565"/>
            </a:xfrm>
            <a:prstGeom prst="rect">
              <a:avLst/>
            </a:prstGeom>
            <a:noFill/>
          </p:spPr>
          <p:txBody>
            <a:bodyPr wrap="square" rtlCol="0">
              <a:spAutoFit/>
            </a:bodyPr>
            <a:lstStyle>
              <a:defPPr>
                <a:defRPr lang="zh-CN"/>
              </a:defPPr>
              <a:lvl1pPr algn="ctr">
                <a:defRPr sz="3200">
                  <a:solidFill>
                    <a:schemeClr val="tx1">
                      <a:lumMod val="75000"/>
                      <a:lumOff val="25000"/>
                    </a:schemeClr>
                  </a:solidFill>
                  <a:latin typeface="张海山锐线体简" panose="02000000000000000000" pitchFamily="2" charset="-122"/>
                  <a:ea typeface="张海山锐线体简" panose="02000000000000000000" pitchFamily="2" charset="-122"/>
                </a:defRPr>
              </a:lvl1pPr>
            </a:lstStyle>
            <a:p>
              <a:r>
                <a:rPr lang="zh-CN" altLang="en-US" dirty="0">
                  <a:solidFill>
                    <a:schemeClr val="bg2">
                      <a:lumMod val="25000"/>
                    </a:schemeClr>
                  </a:solidFill>
                  <a:latin typeface="微软雅黑" panose="020B0503020204020204" pitchFamily="34" charset="-122"/>
                  <a:ea typeface="微软雅黑" panose="020B0503020204020204" pitchFamily="34" charset="-122"/>
                </a:rPr>
                <a:t>方法简介</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26" name="等腰三角形 5"/>
          <p:cNvSpPr/>
          <p:nvPr/>
        </p:nvSpPr>
        <p:spPr>
          <a:xfrm rot="10800000">
            <a:off x="10100828" y="3968033"/>
            <a:ext cx="1959263" cy="471978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Lst>
            <a:ahLst/>
            <a:cxnLst>
              <a:cxn ang="0">
                <a:pos x="connsiteX0-1" y="connsiteY0-2"/>
              </a:cxn>
              <a:cxn ang="0">
                <a:pos x="connsiteX1-3" y="connsiteY1-4"/>
              </a:cxn>
              <a:cxn ang="0">
                <a:pos x="connsiteX2-5" y="connsiteY2-6"/>
              </a:cxn>
              <a:cxn ang="0">
                <a:pos x="connsiteX3-7" y="connsiteY3-8"/>
              </a:cxn>
            </a:cxnLst>
            <a:rect l="l" t="t" r="r" b="b"/>
            <a:pathLst>
              <a:path w="1959263" h="4719783">
                <a:moveTo>
                  <a:pt x="0" y="4719783"/>
                </a:moveTo>
                <a:lnTo>
                  <a:pt x="1959263" y="3713019"/>
                </a:lnTo>
                <a:lnTo>
                  <a:pt x="1127991" y="0"/>
                </a:lnTo>
                <a:lnTo>
                  <a:pt x="0" y="47197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250"/>
                                        <p:tgtEl>
                                          <p:spTgt spid="11"/>
                                        </p:tgtEl>
                                      </p:cBhvr>
                                    </p:animEffect>
                                  </p:childTnLst>
                                </p:cTn>
                              </p:par>
                              <p:par>
                                <p:cTn id="13" presetID="22" presetClass="entr" presetSubtype="1"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250"/>
                                        <p:tgtEl>
                                          <p:spTgt spid="16"/>
                                        </p:tgtEl>
                                      </p:cBhvr>
                                    </p:animEffect>
                                  </p:childTnLst>
                                </p:cTn>
                              </p:par>
                              <p:par>
                                <p:cTn id="16" presetID="22" presetClass="entr" presetSubtype="4" fill="hold" nodeType="withEffect">
                                  <p:stCondLst>
                                    <p:cond delay="75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250"/>
                                        <p:tgtEl>
                                          <p:spTgt spid="14"/>
                                        </p:tgtEl>
                                      </p:cBhvr>
                                    </p:animEffect>
                                  </p:childTnLst>
                                </p:cTn>
                              </p:par>
                              <p:par>
                                <p:cTn id="19" presetID="23" presetClass="entr" presetSubtype="288" fill="hold" grpId="0" nodeType="withEffect">
                                  <p:stCondLst>
                                    <p:cond delay="750"/>
                                  </p:stCondLst>
                                  <p:iterate type="lt">
                                    <p:tmPct val="14000"/>
                                  </p:iterate>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strVal val="4/3*#ppt_w"/>
                                          </p:val>
                                        </p:tav>
                                        <p:tav tm="100000">
                                          <p:val>
                                            <p:strVal val="#ppt_w"/>
                                          </p:val>
                                        </p:tav>
                                      </p:tavLst>
                                    </p:anim>
                                    <p:anim calcmode="lin" valueType="num">
                                      <p:cBhvr>
                                        <p:cTn id="22" dur="500" fill="hold"/>
                                        <p:tgtEl>
                                          <p:spTgt spid="8"/>
                                        </p:tgtEl>
                                        <p:attrNameLst>
                                          <p:attrName>ppt_h</p:attrName>
                                        </p:attrNameLst>
                                      </p:cBhvr>
                                      <p:tavLst>
                                        <p:tav tm="0">
                                          <p:val>
                                            <p:strVal val="4/3*#ppt_h"/>
                                          </p:val>
                                        </p:tav>
                                        <p:tav tm="100000">
                                          <p:val>
                                            <p:strVal val="#ppt_h"/>
                                          </p:val>
                                        </p:tav>
                                      </p:tavLst>
                                    </p:anim>
                                  </p:childTnLst>
                                </p:cTn>
                              </p:par>
                              <p:par>
                                <p:cTn id="23" presetID="23" presetClass="entr" presetSubtype="288" fill="hold" grpId="0" nodeType="withEffect">
                                  <p:stCondLst>
                                    <p:cond delay="1250"/>
                                  </p:stCondLst>
                                  <p:iterate type="lt">
                                    <p:tmPct val="14000"/>
                                  </p:iterate>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strVal val="4/3*#ppt_w"/>
                                          </p:val>
                                        </p:tav>
                                        <p:tav tm="100000">
                                          <p:val>
                                            <p:strVal val="#ppt_w"/>
                                          </p:val>
                                        </p:tav>
                                      </p:tavLst>
                                    </p:anim>
                                    <p:anim calcmode="lin" valueType="num">
                                      <p:cBhvr>
                                        <p:cTn id="26" dur="500" fill="hold"/>
                                        <p:tgtEl>
                                          <p:spTgt spid="7"/>
                                        </p:tgtEl>
                                        <p:attrNameLst>
                                          <p:attrName>ppt_h</p:attrName>
                                        </p:attrNameLst>
                                      </p:cBhvr>
                                      <p:tavLst>
                                        <p:tav tm="0">
                                          <p:val>
                                            <p:strVal val="4/3*#ppt_h"/>
                                          </p:val>
                                        </p:tav>
                                        <p:tav tm="100000">
                                          <p:val>
                                            <p:strVal val="#ppt_h"/>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childTnLst>
                                </p:cTn>
                              </p:par>
                              <p:par>
                                <p:cTn id="30" presetID="22" presetClass="entr" presetSubtype="8" fill="hold" nodeType="withEffect">
                                  <p:stCondLst>
                                    <p:cond delay="75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par>
                                <p:cTn id="33" presetID="22" presetClass="entr" presetSubtype="8" fill="hold" nodeType="withEffect">
                                  <p:stCondLst>
                                    <p:cond delay="90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par>
                                <p:cTn id="36" presetID="22" presetClass="entr" presetSubtype="8" fill="hold" nodeType="withEffect">
                                  <p:stCondLst>
                                    <p:cond delay="105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2161310" y="-5"/>
            <a:ext cx="7841672" cy="3283529"/>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735735" y="1374013"/>
            <a:ext cx="2634884" cy="646331"/>
          </a:xfrm>
          <a:prstGeom prst="rect">
            <a:avLst/>
          </a:prstGeom>
          <a:noFill/>
        </p:spPr>
        <p:txBody>
          <a:bodyPr wrap="square" rtlCol="0">
            <a:spAutoFit/>
          </a:bodyPr>
          <a:lstStyle/>
          <a:p>
            <a:pPr algn="dist"/>
            <a:r>
              <a:rPr lang="en-US" altLang="zh-CN" sz="3600" dirty="0">
                <a:solidFill>
                  <a:schemeClr val="bg1"/>
                </a:solidFill>
                <a:latin typeface="微软雅黑" panose="020B0503020204020204" pitchFamily="34" charset="-122"/>
                <a:ea typeface="微软雅黑" panose="020B0503020204020204" pitchFamily="34" charset="-122"/>
              </a:rPr>
              <a:t>PART ONE</a:t>
            </a:r>
            <a:endParaRPr lang="zh-CN" altLang="en-US" sz="3600"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5389418" y="2095754"/>
            <a:ext cx="139930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722451" y="2247916"/>
            <a:ext cx="660955" cy="523220"/>
          </a:xfrm>
          <a:prstGeom prst="rect">
            <a:avLst/>
          </a:prstGeom>
          <a:noFill/>
        </p:spPr>
        <p:txBody>
          <a:bodyPr wrap="square" rtlCol="0">
            <a:spAutoFit/>
          </a:bodyPr>
          <a:lstStyle/>
          <a:p>
            <a:pPr algn="dist"/>
            <a:r>
              <a:rPr lang="en-US" altLang="zh-CN" sz="2800" b="1" dirty="0">
                <a:solidFill>
                  <a:schemeClr val="bg1"/>
                </a:solidFill>
                <a:latin typeface="微软雅黑" panose="020B0503020204020204" pitchFamily="34" charset="-122"/>
                <a:ea typeface="微软雅黑" panose="020B0503020204020204" pitchFamily="34" charset="-122"/>
              </a:rPr>
              <a:t>01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10800000">
            <a:off x="6033057" y="2870642"/>
            <a:ext cx="112687" cy="11404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 name="组合 1"/>
          <p:cNvGrpSpPr/>
          <p:nvPr/>
        </p:nvGrpSpPr>
        <p:grpSpPr>
          <a:xfrm>
            <a:off x="2037807" y="0"/>
            <a:ext cx="8130873" cy="3420932"/>
            <a:chOff x="2037807" y="0"/>
            <a:chExt cx="8130873" cy="3420932"/>
          </a:xfrm>
        </p:grpSpPr>
        <p:cxnSp>
          <p:nvCxnSpPr>
            <p:cNvPr id="11" name="直接连接符 10"/>
            <p:cNvCxnSpPr/>
            <p:nvPr/>
          </p:nvCxnSpPr>
          <p:spPr>
            <a:xfrm flipH="1" flipV="1">
              <a:off x="2037807" y="1"/>
              <a:ext cx="4056400" cy="3420931"/>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094207" y="0"/>
              <a:ext cx="4074473" cy="3420932"/>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872110" y="0"/>
            <a:ext cx="8434419" cy="3563377"/>
            <a:chOff x="1872110" y="0"/>
            <a:chExt cx="8434419" cy="3563377"/>
          </a:xfrm>
        </p:grpSpPr>
        <p:cxnSp>
          <p:nvCxnSpPr>
            <p:cNvPr id="18" name="直接连接符 17"/>
            <p:cNvCxnSpPr/>
            <p:nvPr/>
          </p:nvCxnSpPr>
          <p:spPr>
            <a:xfrm flipH="1" flipV="1">
              <a:off x="1872110" y="0"/>
              <a:ext cx="4222097"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094207" y="0"/>
              <a:ext cx="4212322"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25" name="等腰三角形 5"/>
          <p:cNvSpPr/>
          <p:nvPr/>
        </p:nvSpPr>
        <p:spPr>
          <a:xfrm rot="10800000">
            <a:off x="10100828" y="3968033"/>
            <a:ext cx="1959263" cy="471978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Lst>
            <a:ahLst/>
            <a:cxnLst>
              <a:cxn ang="0">
                <a:pos x="connsiteX0-1" y="connsiteY0-2"/>
              </a:cxn>
              <a:cxn ang="0">
                <a:pos x="connsiteX1-3" y="connsiteY1-4"/>
              </a:cxn>
              <a:cxn ang="0">
                <a:pos x="connsiteX2-5" y="connsiteY2-6"/>
              </a:cxn>
              <a:cxn ang="0">
                <a:pos x="connsiteX3-7" y="connsiteY3-8"/>
              </a:cxn>
            </a:cxnLst>
            <a:rect l="l" t="t" r="r" b="b"/>
            <a:pathLst>
              <a:path w="1959263" h="4719783">
                <a:moveTo>
                  <a:pt x="0" y="4719783"/>
                </a:moveTo>
                <a:lnTo>
                  <a:pt x="1959263" y="3713019"/>
                </a:lnTo>
                <a:lnTo>
                  <a:pt x="1127991" y="0"/>
                </a:lnTo>
                <a:lnTo>
                  <a:pt x="0" y="47197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26" name="等腰三角形 5"/>
          <p:cNvSpPr/>
          <p:nvPr/>
        </p:nvSpPr>
        <p:spPr>
          <a:xfrm rot="10800000">
            <a:off x="227422" y="1131022"/>
            <a:ext cx="3356758" cy="4095668"/>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885205"/>
              <a:gd name="connsiteY0-58" fmla="*/ 6359897 h 6359897"/>
              <a:gd name="connsiteX1-59" fmla="*/ 885205 w 885205"/>
              <a:gd name="connsiteY1-60" fmla="*/ 3713019 h 6359897"/>
              <a:gd name="connsiteX2-61" fmla="*/ 53933 w 885205"/>
              <a:gd name="connsiteY2-62" fmla="*/ 0 h 6359897"/>
              <a:gd name="connsiteX3-63" fmla="*/ 0 w 885205"/>
              <a:gd name="connsiteY3-64" fmla="*/ 6359897 h 6359897"/>
              <a:gd name="connsiteX0-65" fmla="*/ 2776353 w 3661558"/>
              <a:gd name="connsiteY0-66" fmla="*/ 4095668 h 4095668"/>
              <a:gd name="connsiteX1-67" fmla="*/ 3661558 w 3661558"/>
              <a:gd name="connsiteY1-68" fmla="*/ 1448790 h 4095668"/>
              <a:gd name="connsiteX2-69" fmla="*/ 0 w 3661558"/>
              <a:gd name="connsiteY2-70" fmla="*/ 0 h 4095668"/>
              <a:gd name="connsiteX3-71" fmla="*/ 2776353 w 3661558"/>
              <a:gd name="connsiteY3-72" fmla="*/ 4095668 h 4095668"/>
              <a:gd name="connsiteX0-73" fmla="*/ 2776353 w 2993901"/>
              <a:gd name="connsiteY0-74" fmla="*/ 4095668 h 4095668"/>
              <a:gd name="connsiteX1-75" fmla="*/ 2993901 w 2993901"/>
              <a:gd name="connsiteY1-76" fmla="*/ 2305133 h 4095668"/>
              <a:gd name="connsiteX2-77" fmla="*/ 0 w 2993901"/>
              <a:gd name="connsiteY2-78" fmla="*/ 0 h 4095668"/>
              <a:gd name="connsiteX3-79" fmla="*/ 2776353 w 2993901"/>
              <a:gd name="connsiteY3-80" fmla="*/ 4095668 h 4095668"/>
              <a:gd name="connsiteX0-81" fmla="*/ 2776353 w 3356758"/>
              <a:gd name="connsiteY0-82" fmla="*/ 4095668 h 4095668"/>
              <a:gd name="connsiteX1-83" fmla="*/ 3356758 w 3356758"/>
              <a:gd name="connsiteY1-84" fmla="*/ 1971304 h 4095668"/>
              <a:gd name="connsiteX2-85" fmla="*/ 0 w 3356758"/>
              <a:gd name="connsiteY2-86" fmla="*/ 0 h 4095668"/>
              <a:gd name="connsiteX3-87" fmla="*/ 2776353 w 3356758"/>
              <a:gd name="connsiteY3-88" fmla="*/ 4095668 h 4095668"/>
            </a:gdLst>
            <a:ahLst/>
            <a:cxnLst>
              <a:cxn ang="0">
                <a:pos x="connsiteX0-1" y="connsiteY0-2"/>
              </a:cxn>
              <a:cxn ang="0">
                <a:pos x="connsiteX1-3" y="connsiteY1-4"/>
              </a:cxn>
              <a:cxn ang="0">
                <a:pos x="connsiteX2-5" y="connsiteY2-6"/>
              </a:cxn>
              <a:cxn ang="0">
                <a:pos x="connsiteX3-7" y="connsiteY3-8"/>
              </a:cxn>
            </a:cxnLst>
            <a:rect l="l" t="t" r="r" b="b"/>
            <a:pathLst>
              <a:path w="3356758" h="4095668">
                <a:moveTo>
                  <a:pt x="2776353" y="4095668"/>
                </a:moveTo>
                <a:lnTo>
                  <a:pt x="3356758" y="1971304"/>
                </a:lnTo>
                <a:lnTo>
                  <a:pt x="0" y="0"/>
                </a:lnTo>
                <a:lnTo>
                  <a:pt x="2776353" y="409566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27" name="等腰三角形 5"/>
          <p:cNvSpPr/>
          <p:nvPr/>
        </p:nvSpPr>
        <p:spPr>
          <a:xfrm rot="10800000">
            <a:off x="3841727" y="4355375"/>
            <a:ext cx="1113475" cy="1062182"/>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885205"/>
              <a:gd name="connsiteY0-58" fmla="*/ 6359897 h 6359897"/>
              <a:gd name="connsiteX1-59" fmla="*/ 885205 w 885205"/>
              <a:gd name="connsiteY1-60" fmla="*/ 3713019 h 6359897"/>
              <a:gd name="connsiteX2-61" fmla="*/ 53933 w 885205"/>
              <a:gd name="connsiteY2-62" fmla="*/ 0 h 6359897"/>
              <a:gd name="connsiteX3-63" fmla="*/ 0 w 885205"/>
              <a:gd name="connsiteY3-64" fmla="*/ 6359897 h 6359897"/>
              <a:gd name="connsiteX0-65" fmla="*/ 2776353 w 3661558"/>
              <a:gd name="connsiteY0-66" fmla="*/ 4095668 h 4095668"/>
              <a:gd name="connsiteX1-67" fmla="*/ 3661558 w 3661558"/>
              <a:gd name="connsiteY1-68" fmla="*/ 1448790 h 4095668"/>
              <a:gd name="connsiteX2-69" fmla="*/ 0 w 3661558"/>
              <a:gd name="connsiteY2-70" fmla="*/ 0 h 4095668"/>
              <a:gd name="connsiteX3-71" fmla="*/ 2776353 w 3661558"/>
              <a:gd name="connsiteY3-72" fmla="*/ 4095668 h 4095668"/>
              <a:gd name="connsiteX0-73" fmla="*/ 2776353 w 2993901"/>
              <a:gd name="connsiteY0-74" fmla="*/ 4095668 h 4095668"/>
              <a:gd name="connsiteX1-75" fmla="*/ 2993901 w 2993901"/>
              <a:gd name="connsiteY1-76" fmla="*/ 2305133 h 4095668"/>
              <a:gd name="connsiteX2-77" fmla="*/ 0 w 2993901"/>
              <a:gd name="connsiteY2-78" fmla="*/ 0 h 4095668"/>
              <a:gd name="connsiteX3-79" fmla="*/ 2776353 w 2993901"/>
              <a:gd name="connsiteY3-80" fmla="*/ 4095668 h 4095668"/>
              <a:gd name="connsiteX0-81" fmla="*/ 2776353 w 3356758"/>
              <a:gd name="connsiteY0-82" fmla="*/ 4095668 h 4095668"/>
              <a:gd name="connsiteX1-83" fmla="*/ 3356758 w 3356758"/>
              <a:gd name="connsiteY1-84" fmla="*/ 1971304 h 4095668"/>
              <a:gd name="connsiteX2-85" fmla="*/ 0 w 3356758"/>
              <a:gd name="connsiteY2-86" fmla="*/ 0 h 4095668"/>
              <a:gd name="connsiteX3-87" fmla="*/ 2776353 w 3356758"/>
              <a:gd name="connsiteY3-88" fmla="*/ 4095668 h 4095668"/>
              <a:gd name="connsiteX0-89" fmla="*/ 0 w 1113475"/>
              <a:gd name="connsiteY0-90" fmla="*/ 2124364 h 2426525"/>
              <a:gd name="connsiteX1-91" fmla="*/ 580405 w 1113475"/>
              <a:gd name="connsiteY1-92" fmla="*/ 0 h 2426525"/>
              <a:gd name="connsiteX2-93" fmla="*/ 1113475 w 1113475"/>
              <a:gd name="connsiteY2-94" fmla="*/ 2426525 h 2426525"/>
              <a:gd name="connsiteX3-95" fmla="*/ 0 w 1113475"/>
              <a:gd name="connsiteY3-96" fmla="*/ 2124364 h 2426525"/>
              <a:gd name="connsiteX0-97" fmla="*/ 0 w 1113475"/>
              <a:gd name="connsiteY0-98" fmla="*/ 760021 h 1062182"/>
              <a:gd name="connsiteX1-99" fmla="*/ 28862 w 1113475"/>
              <a:gd name="connsiteY1-100" fmla="*/ 0 h 1062182"/>
              <a:gd name="connsiteX2-101" fmla="*/ 1113475 w 1113475"/>
              <a:gd name="connsiteY2-102" fmla="*/ 1062182 h 1062182"/>
              <a:gd name="connsiteX3-103" fmla="*/ 0 w 1113475"/>
              <a:gd name="connsiteY3-104" fmla="*/ 760021 h 1062182"/>
            </a:gdLst>
            <a:ahLst/>
            <a:cxnLst>
              <a:cxn ang="0">
                <a:pos x="connsiteX0-1" y="connsiteY0-2"/>
              </a:cxn>
              <a:cxn ang="0">
                <a:pos x="connsiteX1-3" y="connsiteY1-4"/>
              </a:cxn>
              <a:cxn ang="0">
                <a:pos x="connsiteX2-5" y="connsiteY2-6"/>
              </a:cxn>
              <a:cxn ang="0">
                <a:pos x="connsiteX3-7" y="connsiteY3-8"/>
              </a:cxn>
            </a:cxnLst>
            <a:rect l="l" t="t" r="r" b="b"/>
            <a:pathLst>
              <a:path w="1113475" h="1062182">
                <a:moveTo>
                  <a:pt x="0" y="760021"/>
                </a:moveTo>
                <a:lnTo>
                  <a:pt x="28862" y="0"/>
                </a:lnTo>
                <a:lnTo>
                  <a:pt x="1113475" y="1062182"/>
                </a:lnTo>
                <a:lnTo>
                  <a:pt x="0" y="760021"/>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5169075" y="3606999"/>
            <a:ext cx="1808480" cy="583565"/>
          </a:xfrm>
          <a:prstGeom prst="rect">
            <a:avLst/>
          </a:prstGeom>
        </p:spPr>
        <p:txBody>
          <a:bodyPr wrap="none">
            <a:spAutoFit/>
          </a:bodyPr>
          <a:lstStyle/>
          <a:p>
            <a:r>
              <a:rPr lang="zh-CN" altLang="en-US" sz="3200" b="1" dirty="0">
                <a:solidFill>
                  <a:schemeClr val="bg2">
                    <a:lumMod val="25000"/>
                  </a:schemeClr>
                </a:solidFill>
                <a:latin typeface="微软雅黑" panose="020B0503020204020204" pitchFamily="34" charset="-122"/>
                <a:ea typeface="微软雅黑" panose="020B0503020204020204" pitchFamily="34" charset="-122"/>
              </a:rPr>
              <a:t>论文介绍</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500" fill="hold"/>
                                            <p:tgtEl>
                                              <p:spTgt spid="5"/>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2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20000">
                                          <p:cBhvr additive="base">
                                            <p:cTn id="11" dur="500" fill="hold"/>
                                            <p:tgtEl>
                                              <p:spTgt spid="2"/>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20000">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14:bounceEnd="20000">
                                          <p:cBhvr additive="base">
                                            <p:cTn id="15" dur="500" fill="hold"/>
                                            <p:tgtEl>
                                              <p:spTgt spid="3"/>
                                            </p:tgtEl>
                                            <p:attrNameLst>
                                              <p:attrName>ppt_x</p:attrName>
                                            </p:attrNameLst>
                                          </p:cBhvr>
                                          <p:tavLst>
                                            <p:tav tm="0">
                                              <p:val>
                                                <p:strVal val="#ppt_x"/>
                                              </p:val>
                                            </p:tav>
                                            <p:tav tm="100000">
                                              <p:val>
                                                <p:strVal val="#ppt_x"/>
                                              </p:val>
                                            </p:tav>
                                          </p:tavLst>
                                        </p:anim>
                                        <p:anim calcmode="lin" valueType="num" p14:bounceEnd="20000">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7" presetClass="entr" presetSubtype="1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22" presetClass="entr" presetSubtype="1" fill="hold" grpId="0" nodeType="withEffect">
                                      <p:stCondLst>
                                        <p:cond delay="150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50"/>
                                            <p:tgtEl>
                                              <p:spTgt spid="10"/>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p:bldP spid="10" grpId="0" animBg="1"/>
          <p:bldP spid="25" grpId="0" animBg="1"/>
          <p:bldP spid="26" grpId="0" animBg="1"/>
          <p:bldP spid="27" grpId="0" animBg="1"/>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7" presetClass="entr" presetSubtype="1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22" presetClass="entr" presetSubtype="1" fill="hold" grpId="0" nodeType="withEffect">
                                      <p:stCondLst>
                                        <p:cond delay="150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50"/>
                                            <p:tgtEl>
                                              <p:spTgt spid="10"/>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175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1000"/>
                                            <p:tgtEl>
                                              <p:spTgt spid="27"/>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p:bldP spid="10" grpId="0" animBg="1"/>
          <p:bldP spid="25" grpId="0" animBg="1"/>
          <p:bldP spid="26" grpId="0" animBg="1"/>
          <p:bldP spid="27" grpId="0" animBg="1"/>
          <p:bldP spid="2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1633" y="462451"/>
            <a:ext cx="1808480" cy="583565"/>
          </a:xfrm>
          <a:prstGeom prst="rect">
            <a:avLst/>
          </a:prstGeom>
        </p:spPr>
        <p:txBody>
          <a:bodyPr wrap="none">
            <a:spAutoFit/>
          </a:bodyPr>
          <a:lstStyle/>
          <a:p>
            <a:r>
              <a:rPr lang="zh-CN" altLang="en-US" sz="3200" b="1" dirty="0">
                <a:solidFill>
                  <a:schemeClr val="bg2">
                    <a:lumMod val="25000"/>
                  </a:schemeClr>
                </a:solidFill>
                <a:latin typeface="微软雅黑" panose="020B0503020204020204" pitchFamily="34" charset="-122"/>
                <a:ea typeface="微软雅黑" panose="020B0503020204020204" pitchFamily="34" charset="-122"/>
              </a:rPr>
              <a:t>论文介绍</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7" name="等腰三角形 5"/>
          <p:cNvSpPr/>
          <p:nvPr/>
        </p:nvSpPr>
        <p:spPr>
          <a:xfrm rot="10800000">
            <a:off x="76097" y="926910"/>
            <a:ext cx="3269442" cy="4416775"/>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Lst>
            <a:ahLst/>
            <a:cxnLst>
              <a:cxn ang="0">
                <a:pos x="connsiteX0-1" y="connsiteY0-2"/>
              </a:cxn>
              <a:cxn ang="0">
                <a:pos x="connsiteX1-3" y="connsiteY1-4"/>
              </a:cxn>
              <a:cxn ang="0">
                <a:pos x="connsiteX2-5" y="connsiteY2-6"/>
              </a:cxn>
              <a:cxn ang="0">
                <a:pos x="connsiteX3-7" y="connsiteY3-8"/>
              </a:cxn>
            </a:cxnLst>
            <a:rect l="l" t="t" r="r" b="b"/>
            <a:pathLst>
              <a:path w="1762192" h="2613696">
                <a:moveTo>
                  <a:pt x="1326566" y="2613696"/>
                </a:moveTo>
                <a:lnTo>
                  <a:pt x="1762192" y="1448051"/>
                </a:lnTo>
                <a:lnTo>
                  <a:pt x="0" y="0"/>
                </a:lnTo>
                <a:lnTo>
                  <a:pt x="1326566" y="2613696"/>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8" name="等腰三角形 5"/>
          <p:cNvSpPr/>
          <p:nvPr/>
        </p:nvSpPr>
        <p:spPr>
          <a:xfrm rot="12786587">
            <a:off x="9553124" y="3779819"/>
            <a:ext cx="3007845" cy="488822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1326566 w 1927744"/>
              <a:gd name="connsiteY0-90" fmla="*/ 2613696 h 2613696"/>
              <a:gd name="connsiteX1-91" fmla="*/ 1927744 w 1927744"/>
              <a:gd name="connsiteY1-92" fmla="*/ 1440019 h 2613696"/>
              <a:gd name="connsiteX2-93" fmla="*/ 0 w 1927744"/>
              <a:gd name="connsiteY2-94" fmla="*/ 0 h 2613696"/>
              <a:gd name="connsiteX3-95" fmla="*/ 1326566 w 1927744"/>
              <a:gd name="connsiteY3-96" fmla="*/ 2613696 h 2613696"/>
              <a:gd name="connsiteX0-97" fmla="*/ 1020016 w 1621194"/>
              <a:gd name="connsiteY0-98" fmla="*/ 2892683 h 2892683"/>
              <a:gd name="connsiteX1-99" fmla="*/ 1621194 w 1621194"/>
              <a:gd name="connsiteY1-100" fmla="*/ 1719006 h 2892683"/>
              <a:gd name="connsiteX2-101" fmla="*/ 0 w 1621194"/>
              <a:gd name="connsiteY2-102" fmla="*/ 0 h 2892683"/>
              <a:gd name="connsiteX3-103" fmla="*/ 1020016 w 1621194"/>
              <a:gd name="connsiteY3-104" fmla="*/ 2892683 h 2892683"/>
            </a:gdLst>
            <a:ahLst/>
            <a:cxnLst>
              <a:cxn ang="0">
                <a:pos x="connsiteX0-1" y="connsiteY0-2"/>
              </a:cxn>
              <a:cxn ang="0">
                <a:pos x="connsiteX1-3" y="connsiteY1-4"/>
              </a:cxn>
              <a:cxn ang="0">
                <a:pos x="connsiteX2-5" y="connsiteY2-6"/>
              </a:cxn>
              <a:cxn ang="0">
                <a:pos x="connsiteX3-7" y="connsiteY3-8"/>
              </a:cxn>
            </a:cxnLst>
            <a:rect l="l" t="t" r="r" b="b"/>
            <a:pathLst>
              <a:path w="1621194" h="2892683">
                <a:moveTo>
                  <a:pt x="1020016" y="2892683"/>
                </a:moveTo>
                <a:lnTo>
                  <a:pt x="1621194" y="1719006"/>
                </a:lnTo>
                <a:lnTo>
                  <a:pt x="0" y="0"/>
                </a:lnTo>
                <a:lnTo>
                  <a:pt x="1020016" y="28926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10" name="等腰三角形 5"/>
          <p:cNvSpPr/>
          <p:nvPr/>
        </p:nvSpPr>
        <p:spPr>
          <a:xfrm rot="4038334">
            <a:off x="-1179432" y="3656049"/>
            <a:ext cx="2190917" cy="148212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831195 w 1266821"/>
              <a:gd name="connsiteY0-90" fmla="*/ 1534814 h 1534814"/>
              <a:gd name="connsiteX1-91" fmla="*/ 1266821 w 1266821"/>
              <a:gd name="connsiteY1-92" fmla="*/ 369169 h 1534814"/>
              <a:gd name="connsiteX2-93" fmla="*/ -1 w 1266821"/>
              <a:gd name="connsiteY2-94" fmla="*/ 0 h 1534814"/>
              <a:gd name="connsiteX3-95" fmla="*/ 831195 w 1266821"/>
              <a:gd name="connsiteY3-96" fmla="*/ 1534814 h 1534814"/>
              <a:gd name="connsiteX0-97" fmla="*/ 996994 w 1432620"/>
              <a:gd name="connsiteY0-98" fmla="*/ 2119578 h 2119578"/>
              <a:gd name="connsiteX1-99" fmla="*/ 1432620 w 1432620"/>
              <a:gd name="connsiteY1-100" fmla="*/ 953933 h 2119578"/>
              <a:gd name="connsiteX2-101" fmla="*/ 1 w 1432620"/>
              <a:gd name="connsiteY2-102" fmla="*/ 0 h 2119578"/>
              <a:gd name="connsiteX3-103" fmla="*/ 996994 w 1432620"/>
              <a:gd name="connsiteY3-104" fmla="*/ 2119578 h 2119578"/>
              <a:gd name="connsiteX0-105" fmla="*/ 425654 w 1432619"/>
              <a:gd name="connsiteY0-106" fmla="*/ 1350536 h 1350536"/>
              <a:gd name="connsiteX1-107" fmla="*/ 1432619 w 1432619"/>
              <a:gd name="connsiteY1-108" fmla="*/ 953933 h 1350536"/>
              <a:gd name="connsiteX2-109" fmla="*/ 0 w 1432619"/>
              <a:gd name="connsiteY2-110" fmla="*/ 0 h 1350536"/>
              <a:gd name="connsiteX3-111" fmla="*/ 425654 w 1432619"/>
              <a:gd name="connsiteY3-112" fmla="*/ 1350536 h 1350536"/>
              <a:gd name="connsiteX0-113" fmla="*/ 1042678 w 1432619"/>
              <a:gd name="connsiteY0-114" fmla="*/ 1967444 h 1967444"/>
              <a:gd name="connsiteX1-115" fmla="*/ 1432619 w 1432619"/>
              <a:gd name="connsiteY1-116" fmla="*/ 953933 h 1967444"/>
              <a:gd name="connsiteX2-117" fmla="*/ 0 w 1432619"/>
              <a:gd name="connsiteY2-118" fmla="*/ 0 h 1967444"/>
              <a:gd name="connsiteX3-119" fmla="*/ 1042678 w 1432619"/>
              <a:gd name="connsiteY3-120" fmla="*/ 1967444 h 1967444"/>
              <a:gd name="connsiteX0-121" fmla="*/ 1042678 w 2952036"/>
              <a:gd name="connsiteY0-122" fmla="*/ 1967444 h 1967444"/>
              <a:gd name="connsiteX1-123" fmla="*/ 2952036 w 2952036"/>
              <a:gd name="connsiteY1-124" fmla="*/ 1592915 h 1967444"/>
              <a:gd name="connsiteX2-125" fmla="*/ 0 w 2952036"/>
              <a:gd name="connsiteY2-126" fmla="*/ 0 h 1967444"/>
              <a:gd name="connsiteX3-127" fmla="*/ 1042678 w 2952036"/>
              <a:gd name="connsiteY3-128" fmla="*/ 1967444 h 1967444"/>
              <a:gd name="connsiteX0-129" fmla="*/ 2256781 w 2952036"/>
              <a:gd name="connsiteY0-130" fmla="*/ 2192548 h 2192548"/>
              <a:gd name="connsiteX1-131" fmla="*/ 2952036 w 2952036"/>
              <a:gd name="connsiteY1-132" fmla="*/ 1592915 h 2192548"/>
              <a:gd name="connsiteX2-133" fmla="*/ 0 w 2952036"/>
              <a:gd name="connsiteY2-134" fmla="*/ 0 h 2192548"/>
              <a:gd name="connsiteX3-135" fmla="*/ 2256781 w 2952036"/>
              <a:gd name="connsiteY3-136" fmla="*/ 2192548 h 2192548"/>
            </a:gdLst>
            <a:ahLst/>
            <a:cxnLst>
              <a:cxn ang="0">
                <a:pos x="connsiteX0-1" y="connsiteY0-2"/>
              </a:cxn>
              <a:cxn ang="0">
                <a:pos x="connsiteX1-3" y="connsiteY1-4"/>
              </a:cxn>
              <a:cxn ang="0">
                <a:pos x="connsiteX2-5" y="connsiteY2-6"/>
              </a:cxn>
              <a:cxn ang="0">
                <a:pos x="connsiteX3-7" y="connsiteY3-8"/>
              </a:cxn>
            </a:cxnLst>
            <a:rect l="l" t="t" r="r" b="b"/>
            <a:pathLst>
              <a:path w="2952036" h="2192548">
                <a:moveTo>
                  <a:pt x="2256781" y="2192548"/>
                </a:moveTo>
                <a:lnTo>
                  <a:pt x="2952036" y="1592915"/>
                </a:lnTo>
                <a:lnTo>
                  <a:pt x="0" y="0"/>
                </a:lnTo>
                <a:lnTo>
                  <a:pt x="2256781" y="219254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6" name="六边形 5"/>
          <p:cNvSpPr/>
          <p:nvPr/>
        </p:nvSpPr>
        <p:spPr>
          <a:xfrm rot="5400000">
            <a:off x="780126" y="2355187"/>
            <a:ext cx="3466211" cy="2988113"/>
          </a:xfrm>
          <a:prstGeom prst="hexagon">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任意多边形: 形状 8"/>
          <p:cNvSpPr/>
          <p:nvPr/>
        </p:nvSpPr>
        <p:spPr>
          <a:xfrm>
            <a:off x="1800226" y="2116139"/>
            <a:ext cx="2988111" cy="3466211"/>
          </a:xfrm>
          <a:custGeom>
            <a:avLst/>
            <a:gdLst>
              <a:gd name="connsiteX0" fmla="*/ 1494055 w 2988111"/>
              <a:gd name="connsiteY0" fmla="*/ 0 h 3466211"/>
              <a:gd name="connsiteX1" fmla="*/ 2988111 w 2988111"/>
              <a:gd name="connsiteY1" fmla="*/ 747028 h 3466211"/>
              <a:gd name="connsiteX2" fmla="*/ 2988111 w 2988111"/>
              <a:gd name="connsiteY2" fmla="*/ 2719183 h 3466211"/>
              <a:gd name="connsiteX3" fmla="*/ 1494055 w 2988111"/>
              <a:gd name="connsiteY3" fmla="*/ 3466211 h 3466211"/>
              <a:gd name="connsiteX4" fmla="*/ 0 w 2988111"/>
              <a:gd name="connsiteY4" fmla="*/ 2719183 h 3466211"/>
              <a:gd name="connsiteX5" fmla="*/ 0 w 2988111"/>
              <a:gd name="connsiteY5" fmla="*/ 747028 h 346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111" h="3466211">
                <a:moveTo>
                  <a:pt x="1494055" y="0"/>
                </a:moveTo>
                <a:lnTo>
                  <a:pt x="2988111" y="747028"/>
                </a:lnTo>
                <a:lnTo>
                  <a:pt x="2988111" y="2719183"/>
                </a:lnTo>
                <a:lnTo>
                  <a:pt x="1494055" y="3466211"/>
                </a:lnTo>
                <a:lnTo>
                  <a:pt x="0" y="2719183"/>
                </a:lnTo>
                <a:lnTo>
                  <a:pt x="0" y="747028"/>
                </a:lnTo>
                <a:close/>
              </a:path>
            </a:pathLst>
          </a:custGeom>
          <a:blipFill>
            <a:blip r:embed="rId1"/>
            <a:stretch>
              <a:fillRect l="-37157" r="-3684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bwMode="auto">
          <a:xfrm>
            <a:off x="5297755" y="1337376"/>
            <a:ext cx="5541113" cy="2416175"/>
          </a:xfrm>
          <a:prstGeom prst="rect">
            <a:avLst/>
          </a:prstGeom>
        </p:spPr>
        <p:txBody>
          <a:bodyPr wrap="square">
            <a:spAutoFit/>
            <a:scene3d>
              <a:camera prst="orthographicFront"/>
              <a:lightRig rig="threePt" dir="t"/>
            </a:scene3d>
            <a:sp3d contourW="12700"/>
          </a:bodyPr>
          <a:lstStyle/>
          <a:p>
            <a:pPr defTabSz="914400">
              <a:lnSpc>
                <a:spcPct val="120000"/>
              </a:lnSpc>
              <a:defRPr/>
            </a:pPr>
            <a:r>
              <a:rPr lang="en-US" altLang="zh-CN">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rPr>
              <a:t>本文提出了一种从室内场景的单幅有限视场LDR</a:t>
            </a:r>
            <a:r>
              <a:rPr lang="zh-CN" altLang="en-US">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rPr>
              <a:t>照片</a:t>
            </a:r>
            <a:r>
              <a:rPr lang="en-US" altLang="zh-CN">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rPr>
              <a:t>中推断HDR照明的方法。我们的目标是能够对典型的室内光源的范围进行建模，并遵循通常用于表示真实世界照明的球面环境图表示。我们还想让这个推断对几何、表面反射率和场景外观模型中的误差具有鲁棒性。为此，我们介绍了一种基于端到端学习的方法，该方法以图像为输入，使用深度神经网络预测光照。</a:t>
            </a:r>
            <a:endParaRPr lang="en-US" altLang="zh-CN">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iterate type="lt">
                                    <p:tmPct val="15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253"/>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par>
                          <p:cTn id="29" fill="hold">
                            <p:stCondLst>
                              <p:cond delay="500"/>
                            </p:stCondLst>
                            <p:childTnLst>
                              <p:par>
                                <p:cTn id="30" presetID="2" presetClass="entr" presetSubtype="2"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1+#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10" grpId="0" animBg="1"/>
      <p:bldP spid="6" grpId="0" animBg="1"/>
      <p:bldP spid="9"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1633" y="462451"/>
            <a:ext cx="1808480" cy="583565"/>
          </a:xfrm>
          <a:prstGeom prst="rect">
            <a:avLst/>
          </a:prstGeom>
        </p:spPr>
        <p:txBody>
          <a:bodyPr wrap="none">
            <a:spAutoFit/>
          </a:bodyPr>
          <a:lstStyle/>
          <a:p>
            <a:r>
              <a:rPr lang="zh-CN" altLang="en-US" sz="3200" b="1" dirty="0">
                <a:solidFill>
                  <a:schemeClr val="bg2">
                    <a:lumMod val="25000"/>
                  </a:schemeClr>
                </a:solidFill>
                <a:latin typeface="微软雅黑" panose="020B0503020204020204" pitchFamily="34" charset="-122"/>
                <a:ea typeface="微软雅黑" panose="020B0503020204020204" pitchFamily="34" charset="-122"/>
              </a:rPr>
              <a:t>论文介绍</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8" name="等腰三角形 5"/>
          <p:cNvSpPr/>
          <p:nvPr/>
        </p:nvSpPr>
        <p:spPr>
          <a:xfrm rot="12786587">
            <a:off x="9553124" y="3779819"/>
            <a:ext cx="3007845" cy="488822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1326566 w 1927744"/>
              <a:gd name="connsiteY0-90" fmla="*/ 2613696 h 2613696"/>
              <a:gd name="connsiteX1-91" fmla="*/ 1927744 w 1927744"/>
              <a:gd name="connsiteY1-92" fmla="*/ 1440019 h 2613696"/>
              <a:gd name="connsiteX2-93" fmla="*/ 0 w 1927744"/>
              <a:gd name="connsiteY2-94" fmla="*/ 0 h 2613696"/>
              <a:gd name="connsiteX3-95" fmla="*/ 1326566 w 1927744"/>
              <a:gd name="connsiteY3-96" fmla="*/ 2613696 h 2613696"/>
              <a:gd name="connsiteX0-97" fmla="*/ 1020016 w 1621194"/>
              <a:gd name="connsiteY0-98" fmla="*/ 2892683 h 2892683"/>
              <a:gd name="connsiteX1-99" fmla="*/ 1621194 w 1621194"/>
              <a:gd name="connsiteY1-100" fmla="*/ 1719006 h 2892683"/>
              <a:gd name="connsiteX2-101" fmla="*/ 0 w 1621194"/>
              <a:gd name="connsiteY2-102" fmla="*/ 0 h 2892683"/>
              <a:gd name="connsiteX3-103" fmla="*/ 1020016 w 1621194"/>
              <a:gd name="connsiteY3-104" fmla="*/ 2892683 h 2892683"/>
            </a:gdLst>
            <a:ahLst/>
            <a:cxnLst>
              <a:cxn ang="0">
                <a:pos x="connsiteX0-1" y="connsiteY0-2"/>
              </a:cxn>
              <a:cxn ang="0">
                <a:pos x="connsiteX1-3" y="connsiteY1-4"/>
              </a:cxn>
              <a:cxn ang="0">
                <a:pos x="connsiteX2-5" y="connsiteY2-6"/>
              </a:cxn>
              <a:cxn ang="0">
                <a:pos x="connsiteX3-7" y="connsiteY3-8"/>
              </a:cxn>
            </a:cxnLst>
            <a:rect l="l" t="t" r="r" b="b"/>
            <a:pathLst>
              <a:path w="1621194" h="2892683">
                <a:moveTo>
                  <a:pt x="1020016" y="2892683"/>
                </a:moveTo>
                <a:lnTo>
                  <a:pt x="1621194" y="1719006"/>
                </a:lnTo>
                <a:lnTo>
                  <a:pt x="0" y="0"/>
                </a:lnTo>
                <a:lnTo>
                  <a:pt x="1020016" y="28926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10" name="等腰三角形 5"/>
          <p:cNvSpPr/>
          <p:nvPr/>
        </p:nvSpPr>
        <p:spPr>
          <a:xfrm rot="4038334">
            <a:off x="-1179432" y="3656049"/>
            <a:ext cx="2190917" cy="148212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831195 w 1266821"/>
              <a:gd name="connsiteY0-90" fmla="*/ 1534814 h 1534814"/>
              <a:gd name="connsiteX1-91" fmla="*/ 1266821 w 1266821"/>
              <a:gd name="connsiteY1-92" fmla="*/ 369169 h 1534814"/>
              <a:gd name="connsiteX2-93" fmla="*/ -1 w 1266821"/>
              <a:gd name="connsiteY2-94" fmla="*/ 0 h 1534814"/>
              <a:gd name="connsiteX3-95" fmla="*/ 831195 w 1266821"/>
              <a:gd name="connsiteY3-96" fmla="*/ 1534814 h 1534814"/>
              <a:gd name="connsiteX0-97" fmla="*/ 996994 w 1432620"/>
              <a:gd name="connsiteY0-98" fmla="*/ 2119578 h 2119578"/>
              <a:gd name="connsiteX1-99" fmla="*/ 1432620 w 1432620"/>
              <a:gd name="connsiteY1-100" fmla="*/ 953933 h 2119578"/>
              <a:gd name="connsiteX2-101" fmla="*/ 1 w 1432620"/>
              <a:gd name="connsiteY2-102" fmla="*/ 0 h 2119578"/>
              <a:gd name="connsiteX3-103" fmla="*/ 996994 w 1432620"/>
              <a:gd name="connsiteY3-104" fmla="*/ 2119578 h 2119578"/>
              <a:gd name="connsiteX0-105" fmla="*/ 425654 w 1432619"/>
              <a:gd name="connsiteY0-106" fmla="*/ 1350536 h 1350536"/>
              <a:gd name="connsiteX1-107" fmla="*/ 1432619 w 1432619"/>
              <a:gd name="connsiteY1-108" fmla="*/ 953933 h 1350536"/>
              <a:gd name="connsiteX2-109" fmla="*/ 0 w 1432619"/>
              <a:gd name="connsiteY2-110" fmla="*/ 0 h 1350536"/>
              <a:gd name="connsiteX3-111" fmla="*/ 425654 w 1432619"/>
              <a:gd name="connsiteY3-112" fmla="*/ 1350536 h 1350536"/>
              <a:gd name="connsiteX0-113" fmla="*/ 1042678 w 1432619"/>
              <a:gd name="connsiteY0-114" fmla="*/ 1967444 h 1967444"/>
              <a:gd name="connsiteX1-115" fmla="*/ 1432619 w 1432619"/>
              <a:gd name="connsiteY1-116" fmla="*/ 953933 h 1967444"/>
              <a:gd name="connsiteX2-117" fmla="*/ 0 w 1432619"/>
              <a:gd name="connsiteY2-118" fmla="*/ 0 h 1967444"/>
              <a:gd name="connsiteX3-119" fmla="*/ 1042678 w 1432619"/>
              <a:gd name="connsiteY3-120" fmla="*/ 1967444 h 1967444"/>
              <a:gd name="connsiteX0-121" fmla="*/ 1042678 w 2952036"/>
              <a:gd name="connsiteY0-122" fmla="*/ 1967444 h 1967444"/>
              <a:gd name="connsiteX1-123" fmla="*/ 2952036 w 2952036"/>
              <a:gd name="connsiteY1-124" fmla="*/ 1592915 h 1967444"/>
              <a:gd name="connsiteX2-125" fmla="*/ 0 w 2952036"/>
              <a:gd name="connsiteY2-126" fmla="*/ 0 h 1967444"/>
              <a:gd name="connsiteX3-127" fmla="*/ 1042678 w 2952036"/>
              <a:gd name="connsiteY3-128" fmla="*/ 1967444 h 1967444"/>
              <a:gd name="connsiteX0-129" fmla="*/ 2256781 w 2952036"/>
              <a:gd name="connsiteY0-130" fmla="*/ 2192548 h 2192548"/>
              <a:gd name="connsiteX1-131" fmla="*/ 2952036 w 2952036"/>
              <a:gd name="connsiteY1-132" fmla="*/ 1592915 h 2192548"/>
              <a:gd name="connsiteX2-133" fmla="*/ 0 w 2952036"/>
              <a:gd name="connsiteY2-134" fmla="*/ 0 h 2192548"/>
              <a:gd name="connsiteX3-135" fmla="*/ 2256781 w 2952036"/>
              <a:gd name="connsiteY3-136" fmla="*/ 2192548 h 2192548"/>
            </a:gdLst>
            <a:ahLst/>
            <a:cxnLst>
              <a:cxn ang="0">
                <a:pos x="connsiteX0-1" y="connsiteY0-2"/>
              </a:cxn>
              <a:cxn ang="0">
                <a:pos x="connsiteX1-3" y="connsiteY1-4"/>
              </a:cxn>
              <a:cxn ang="0">
                <a:pos x="connsiteX2-5" y="connsiteY2-6"/>
              </a:cxn>
              <a:cxn ang="0">
                <a:pos x="connsiteX3-7" y="connsiteY3-8"/>
              </a:cxn>
            </a:cxnLst>
            <a:rect l="l" t="t" r="r" b="b"/>
            <a:pathLst>
              <a:path w="2952036" h="2192548">
                <a:moveTo>
                  <a:pt x="2256781" y="2192548"/>
                </a:moveTo>
                <a:lnTo>
                  <a:pt x="2952036" y="1592915"/>
                </a:lnTo>
                <a:lnTo>
                  <a:pt x="0" y="0"/>
                </a:lnTo>
                <a:lnTo>
                  <a:pt x="2256781" y="219254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grpSp>
        <p:nvGrpSpPr>
          <p:cNvPr id="2" name="组合 1"/>
          <p:cNvGrpSpPr/>
          <p:nvPr/>
        </p:nvGrpSpPr>
        <p:grpSpPr>
          <a:xfrm rot="0">
            <a:off x="977900" y="1841500"/>
            <a:ext cx="9312275" cy="1513814"/>
            <a:chOff x="364523" y="4333397"/>
            <a:chExt cx="2551211" cy="1308043"/>
          </a:xfrm>
        </p:grpSpPr>
        <p:sp>
          <p:nvSpPr>
            <p:cNvPr id="4" name="矩形 3"/>
            <p:cNvSpPr/>
            <p:nvPr/>
          </p:nvSpPr>
          <p:spPr bwMode="auto">
            <a:xfrm>
              <a:off x="457857" y="4701542"/>
              <a:ext cx="2457877" cy="939898"/>
            </a:xfrm>
            <a:prstGeom prst="rect">
              <a:avLst/>
            </a:prstGeom>
          </p:spPr>
          <p:txBody>
            <a:bodyPr wrap="square">
              <a:spAutoFit/>
              <a:scene3d>
                <a:camera prst="orthographicFront"/>
                <a:lightRig rig="threePt" dir="t"/>
              </a:scene3d>
              <a:sp3d contourW="12700"/>
            </a:bodyPr>
            <a:lstStyle/>
            <a:p>
              <a:pPr lvl="0" algn="ctr" defTabSz="914400">
                <a:lnSpc>
                  <a:spcPct val="120000"/>
                </a:lnSpc>
                <a:defRPr/>
              </a:pPr>
              <a:r>
                <a:rPr lang="en-US" altLang="zh-CN" dirty="0">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rPr>
                <a:t>与以前的方法不同，我们的技术不需要特殊的图像捕获或用户输入。它也不依赖于任何关于场景外观、几何形状、材料特性或照明的假设。将这些照明估计用于诸如3D对象插入之类的应用会导致照片逼真的结果</a:t>
              </a:r>
              <a:endParaRPr lang="en-US" altLang="zh-CN" dirty="0">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5" name="文本框 4"/>
            <p:cNvSpPr txBox="1"/>
            <p:nvPr/>
          </p:nvSpPr>
          <p:spPr>
            <a:xfrm>
              <a:off x="364523" y="4333397"/>
              <a:ext cx="1844860" cy="318237"/>
            </a:xfrm>
            <a:prstGeom prst="rect">
              <a:avLst/>
            </a:prstGeom>
            <a:noFill/>
          </p:spPr>
          <p:txBody>
            <a:bodyPr wrap="square" rtlCol="0">
              <a:spAutoFit/>
              <a:scene3d>
                <a:camera prst="orthographicFront"/>
                <a:lightRig rig="threePt" dir="t"/>
              </a:scene3d>
              <a:sp3d contourW="12700"/>
            </a:bodyPr>
            <a:lstStyle>
              <a:defPPr>
                <a:defRPr lang="en-US"/>
              </a:defPPr>
              <a:lvl1pPr>
                <a:defRPr sz="2800" b="1" spc="300">
                  <a:solidFill>
                    <a:schemeClr val="tx1">
                      <a:lumMod val="85000"/>
                      <a:lumOff val="15000"/>
                    </a:schemeClr>
                  </a:solidFill>
                  <a:latin typeface="微软雅黑" panose="020B0503020204020204" pitchFamily="34" charset="-122"/>
                  <a:ea typeface="微软雅黑" panose="020B0503020204020204" pitchFamily="34" charset="-122"/>
                  <a:cs typeface="Segoe UI Light" panose="020B0502040204020203" pitchFamily="34" charset="0"/>
                </a:defRPr>
              </a:lvl1pPr>
            </a:lstStyle>
            <a:p>
              <a:r>
                <a:rPr lang="zh-CN" altLang="en-US" sz="1800" dirty="0">
                  <a:latin typeface="微软雅黑" panose="020B0503020204020204" pitchFamily="34" charset="-122"/>
                  <a:ea typeface="微软雅黑" panose="020B0503020204020204" pitchFamily="34" charset="-122"/>
                </a:rPr>
                <a:t>主要不同及用途</a:t>
              </a:r>
              <a:endParaRPr lang="zh-CN" altLang="en-US" sz="1800" dirty="0">
                <a:latin typeface="微软雅黑" panose="020B0503020204020204" pitchFamily="34" charset="-122"/>
                <a:ea typeface="微软雅黑" panose="020B0503020204020204" pitchFamily="34" charset="-122"/>
              </a:endParaRPr>
            </a:p>
          </p:txBody>
        </p:sp>
      </p:grpSp>
      <p:pic>
        <p:nvPicPr>
          <p:cNvPr id="-2147482615" name="图片 -2147482616"/>
          <p:cNvPicPr>
            <a:picLocks noChangeAspect="1"/>
          </p:cNvPicPr>
          <p:nvPr/>
        </p:nvPicPr>
        <p:blipFill>
          <a:blip r:embed="rId1"/>
          <a:stretch>
            <a:fillRect/>
          </a:stretch>
        </p:blipFill>
        <p:spPr>
          <a:xfrm>
            <a:off x="1022985" y="3913505"/>
            <a:ext cx="9654540" cy="17411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iterate type="lt">
                                    <p:tmPct val="15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10800000">
            <a:off x="2161310" y="-5"/>
            <a:ext cx="7841672" cy="3283529"/>
          </a:xfrm>
          <a:prstGeom prst="triangl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735735" y="1374013"/>
            <a:ext cx="2634884" cy="646331"/>
          </a:xfrm>
          <a:prstGeom prst="rect">
            <a:avLst/>
          </a:prstGeom>
          <a:noFill/>
        </p:spPr>
        <p:txBody>
          <a:bodyPr wrap="square" rtlCol="0">
            <a:spAutoFit/>
          </a:bodyPr>
          <a:lstStyle/>
          <a:p>
            <a:pPr algn="dist"/>
            <a:r>
              <a:rPr lang="en-US" altLang="zh-CN" sz="3600" dirty="0">
                <a:solidFill>
                  <a:schemeClr val="bg1"/>
                </a:solidFill>
                <a:latin typeface="微软雅黑" panose="020B0503020204020204" pitchFamily="34" charset="-122"/>
                <a:ea typeface="微软雅黑" panose="020B0503020204020204" pitchFamily="34" charset="-122"/>
              </a:rPr>
              <a:t>PART TWO</a:t>
            </a:r>
            <a:endParaRPr lang="zh-CN" altLang="en-US" sz="3600"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5389418" y="2095754"/>
            <a:ext cx="139930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722451" y="2247916"/>
            <a:ext cx="660955" cy="523220"/>
          </a:xfrm>
          <a:prstGeom prst="rect">
            <a:avLst/>
          </a:prstGeom>
          <a:noFill/>
        </p:spPr>
        <p:txBody>
          <a:bodyPr wrap="square" rtlCol="0">
            <a:spAutoFit/>
          </a:bodyPr>
          <a:lstStyle/>
          <a:p>
            <a:pPr algn="dist"/>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10800000">
            <a:off x="6033057" y="2870642"/>
            <a:ext cx="112687" cy="11404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 name="组合 1"/>
          <p:cNvGrpSpPr/>
          <p:nvPr/>
        </p:nvGrpSpPr>
        <p:grpSpPr>
          <a:xfrm>
            <a:off x="2037807" y="0"/>
            <a:ext cx="8130873" cy="3420932"/>
            <a:chOff x="2037807" y="0"/>
            <a:chExt cx="8130873" cy="3420932"/>
          </a:xfrm>
        </p:grpSpPr>
        <p:cxnSp>
          <p:nvCxnSpPr>
            <p:cNvPr id="11" name="直接连接符 10"/>
            <p:cNvCxnSpPr/>
            <p:nvPr/>
          </p:nvCxnSpPr>
          <p:spPr>
            <a:xfrm flipH="1" flipV="1">
              <a:off x="2037807" y="1"/>
              <a:ext cx="4056400" cy="3420931"/>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094207" y="0"/>
              <a:ext cx="4074473" cy="3420932"/>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872110" y="0"/>
            <a:ext cx="8434419" cy="3563377"/>
            <a:chOff x="1872110" y="0"/>
            <a:chExt cx="8434419" cy="3563377"/>
          </a:xfrm>
        </p:grpSpPr>
        <p:cxnSp>
          <p:nvCxnSpPr>
            <p:cNvPr id="18" name="直接连接符 17"/>
            <p:cNvCxnSpPr/>
            <p:nvPr/>
          </p:nvCxnSpPr>
          <p:spPr>
            <a:xfrm flipH="1" flipV="1">
              <a:off x="1872110" y="0"/>
              <a:ext cx="4222097"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6094207" y="0"/>
              <a:ext cx="4212322" cy="3563377"/>
            </a:xfrm>
            <a:prstGeom prst="line">
              <a:avLst/>
            </a:prstGeom>
            <a:ln w="12700">
              <a:solidFill>
                <a:schemeClr val="accent1">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25" name="等腰三角形 5"/>
          <p:cNvSpPr/>
          <p:nvPr/>
        </p:nvSpPr>
        <p:spPr>
          <a:xfrm rot="10800000">
            <a:off x="10100828" y="3968033"/>
            <a:ext cx="1959263" cy="471978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Lst>
            <a:ahLst/>
            <a:cxnLst>
              <a:cxn ang="0">
                <a:pos x="connsiteX0-1" y="connsiteY0-2"/>
              </a:cxn>
              <a:cxn ang="0">
                <a:pos x="connsiteX1-3" y="connsiteY1-4"/>
              </a:cxn>
              <a:cxn ang="0">
                <a:pos x="connsiteX2-5" y="connsiteY2-6"/>
              </a:cxn>
              <a:cxn ang="0">
                <a:pos x="connsiteX3-7" y="connsiteY3-8"/>
              </a:cxn>
            </a:cxnLst>
            <a:rect l="l" t="t" r="r" b="b"/>
            <a:pathLst>
              <a:path w="1959263" h="4719783">
                <a:moveTo>
                  <a:pt x="0" y="4719783"/>
                </a:moveTo>
                <a:lnTo>
                  <a:pt x="1959263" y="3713019"/>
                </a:lnTo>
                <a:lnTo>
                  <a:pt x="1127991" y="0"/>
                </a:lnTo>
                <a:lnTo>
                  <a:pt x="0" y="47197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26" name="等腰三角形 5"/>
          <p:cNvSpPr/>
          <p:nvPr/>
        </p:nvSpPr>
        <p:spPr>
          <a:xfrm rot="10800000">
            <a:off x="227422" y="1131022"/>
            <a:ext cx="3356758" cy="4095668"/>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885205"/>
              <a:gd name="connsiteY0-58" fmla="*/ 6359897 h 6359897"/>
              <a:gd name="connsiteX1-59" fmla="*/ 885205 w 885205"/>
              <a:gd name="connsiteY1-60" fmla="*/ 3713019 h 6359897"/>
              <a:gd name="connsiteX2-61" fmla="*/ 53933 w 885205"/>
              <a:gd name="connsiteY2-62" fmla="*/ 0 h 6359897"/>
              <a:gd name="connsiteX3-63" fmla="*/ 0 w 885205"/>
              <a:gd name="connsiteY3-64" fmla="*/ 6359897 h 6359897"/>
              <a:gd name="connsiteX0-65" fmla="*/ 2776353 w 3661558"/>
              <a:gd name="connsiteY0-66" fmla="*/ 4095668 h 4095668"/>
              <a:gd name="connsiteX1-67" fmla="*/ 3661558 w 3661558"/>
              <a:gd name="connsiteY1-68" fmla="*/ 1448790 h 4095668"/>
              <a:gd name="connsiteX2-69" fmla="*/ 0 w 3661558"/>
              <a:gd name="connsiteY2-70" fmla="*/ 0 h 4095668"/>
              <a:gd name="connsiteX3-71" fmla="*/ 2776353 w 3661558"/>
              <a:gd name="connsiteY3-72" fmla="*/ 4095668 h 4095668"/>
              <a:gd name="connsiteX0-73" fmla="*/ 2776353 w 2993901"/>
              <a:gd name="connsiteY0-74" fmla="*/ 4095668 h 4095668"/>
              <a:gd name="connsiteX1-75" fmla="*/ 2993901 w 2993901"/>
              <a:gd name="connsiteY1-76" fmla="*/ 2305133 h 4095668"/>
              <a:gd name="connsiteX2-77" fmla="*/ 0 w 2993901"/>
              <a:gd name="connsiteY2-78" fmla="*/ 0 h 4095668"/>
              <a:gd name="connsiteX3-79" fmla="*/ 2776353 w 2993901"/>
              <a:gd name="connsiteY3-80" fmla="*/ 4095668 h 4095668"/>
              <a:gd name="connsiteX0-81" fmla="*/ 2776353 w 3356758"/>
              <a:gd name="connsiteY0-82" fmla="*/ 4095668 h 4095668"/>
              <a:gd name="connsiteX1-83" fmla="*/ 3356758 w 3356758"/>
              <a:gd name="connsiteY1-84" fmla="*/ 1971304 h 4095668"/>
              <a:gd name="connsiteX2-85" fmla="*/ 0 w 3356758"/>
              <a:gd name="connsiteY2-86" fmla="*/ 0 h 4095668"/>
              <a:gd name="connsiteX3-87" fmla="*/ 2776353 w 3356758"/>
              <a:gd name="connsiteY3-88" fmla="*/ 4095668 h 4095668"/>
            </a:gdLst>
            <a:ahLst/>
            <a:cxnLst>
              <a:cxn ang="0">
                <a:pos x="connsiteX0-1" y="connsiteY0-2"/>
              </a:cxn>
              <a:cxn ang="0">
                <a:pos x="connsiteX1-3" y="connsiteY1-4"/>
              </a:cxn>
              <a:cxn ang="0">
                <a:pos x="connsiteX2-5" y="connsiteY2-6"/>
              </a:cxn>
              <a:cxn ang="0">
                <a:pos x="connsiteX3-7" y="connsiteY3-8"/>
              </a:cxn>
            </a:cxnLst>
            <a:rect l="l" t="t" r="r" b="b"/>
            <a:pathLst>
              <a:path w="3356758" h="4095668">
                <a:moveTo>
                  <a:pt x="2776353" y="4095668"/>
                </a:moveTo>
                <a:lnTo>
                  <a:pt x="3356758" y="1971304"/>
                </a:lnTo>
                <a:lnTo>
                  <a:pt x="0" y="0"/>
                </a:lnTo>
                <a:lnTo>
                  <a:pt x="2776353" y="409566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27" name="等腰三角形 5"/>
          <p:cNvSpPr/>
          <p:nvPr/>
        </p:nvSpPr>
        <p:spPr>
          <a:xfrm rot="10800000">
            <a:off x="3841727" y="4355375"/>
            <a:ext cx="1113475" cy="1062182"/>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885205"/>
              <a:gd name="connsiteY0-58" fmla="*/ 6359897 h 6359897"/>
              <a:gd name="connsiteX1-59" fmla="*/ 885205 w 885205"/>
              <a:gd name="connsiteY1-60" fmla="*/ 3713019 h 6359897"/>
              <a:gd name="connsiteX2-61" fmla="*/ 53933 w 885205"/>
              <a:gd name="connsiteY2-62" fmla="*/ 0 h 6359897"/>
              <a:gd name="connsiteX3-63" fmla="*/ 0 w 885205"/>
              <a:gd name="connsiteY3-64" fmla="*/ 6359897 h 6359897"/>
              <a:gd name="connsiteX0-65" fmla="*/ 2776353 w 3661558"/>
              <a:gd name="connsiteY0-66" fmla="*/ 4095668 h 4095668"/>
              <a:gd name="connsiteX1-67" fmla="*/ 3661558 w 3661558"/>
              <a:gd name="connsiteY1-68" fmla="*/ 1448790 h 4095668"/>
              <a:gd name="connsiteX2-69" fmla="*/ 0 w 3661558"/>
              <a:gd name="connsiteY2-70" fmla="*/ 0 h 4095668"/>
              <a:gd name="connsiteX3-71" fmla="*/ 2776353 w 3661558"/>
              <a:gd name="connsiteY3-72" fmla="*/ 4095668 h 4095668"/>
              <a:gd name="connsiteX0-73" fmla="*/ 2776353 w 2993901"/>
              <a:gd name="connsiteY0-74" fmla="*/ 4095668 h 4095668"/>
              <a:gd name="connsiteX1-75" fmla="*/ 2993901 w 2993901"/>
              <a:gd name="connsiteY1-76" fmla="*/ 2305133 h 4095668"/>
              <a:gd name="connsiteX2-77" fmla="*/ 0 w 2993901"/>
              <a:gd name="connsiteY2-78" fmla="*/ 0 h 4095668"/>
              <a:gd name="connsiteX3-79" fmla="*/ 2776353 w 2993901"/>
              <a:gd name="connsiteY3-80" fmla="*/ 4095668 h 4095668"/>
              <a:gd name="connsiteX0-81" fmla="*/ 2776353 w 3356758"/>
              <a:gd name="connsiteY0-82" fmla="*/ 4095668 h 4095668"/>
              <a:gd name="connsiteX1-83" fmla="*/ 3356758 w 3356758"/>
              <a:gd name="connsiteY1-84" fmla="*/ 1971304 h 4095668"/>
              <a:gd name="connsiteX2-85" fmla="*/ 0 w 3356758"/>
              <a:gd name="connsiteY2-86" fmla="*/ 0 h 4095668"/>
              <a:gd name="connsiteX3-87" fmla="*/ 2776353 w 3356758"/>
              <a:gd name="connsiteY3-88" fmla="*/ 4095668 h 4095668"/>
              <a:gd name="connsiteX0-89" fmla="*/ 0 w 1113475"/>
              <a:gd name="connsiteY0-90" fmla="*/ 2124364 h 2426525"/>
              <a:gd name="connsiteX1-91" fmla="*/ 580405 w 1113475"/>
              <a:gd name="connsiteY1-92" fmla="*/ 0 h 2426525"/>
              <a:gd name="connsiteX2-93" fmla="*/ 1113475 w 1113475"/>
              <a:gd name="connsiteY2-94" fmla="*/ 2426525 h 2426525"/>
              <a:gd name="connsiteX3-95" fmla="*/ 0 w 1113475"/>
              <a:gd name="connsiteY3-96" fmla="*/ 2124364 h 2426525"/>
              <a:gd name="connsiteX0-97" fmla="*/ 0 w 1113475"/>
              <a:gd name="connsiteY0-98" fmla="*/ 760021 h 1062182"/>
              <a:gd name="connsiteX1-99" fmla="*/ 28862 w 1113475"/>
              <a:gd name="connsiteY1-100" fmla="*/ 0 h 1062182"/>
              <a:gd name="connsiteX2-101" fmla="*/ 1113475 w 1113475"/>
              <a:gd name="connsiteY2-102" fmla="*/ 1062182 h 1062182"/>
              <a:gd name="connsiteX3-103" fmla="*/ 0 w 1113475"/>
              <a:gd name="connsiteY3-104" fmla="*/ 760021 h 1062182"/>
            </a:gdLst>
            <a:ahLst/>
            <a:cxnLst>
              <a:cxn ang="0">
                <a:pos x="connsiteX0-1" y="connsiteY0-2"/>
              </a:cxn>
              <a:cxn ang="0">
                <a:pos x="connsiteX1-3" y="connsiteY1-4"/>
              </a:cxn>
              <a:cxn ang="0">
                <a:pos x="connsiteX2-5" y="connsiteY2-6"/>
              </a:cxn>
              <a:cxn ang="0">
                <a:pos x="connsiteX3-7" y="connsiteY3-8"/>
              </a:cxn>
            </a:cxnLst>
            <a:rect l="l" t="t" r="r" b="b"/>
            <a:pathLst>
              <a:path w="1113475" h="1062182">
                <a:moveTo>
                  <a:pt x="0" y="760021"/>
                </a:moveTo>
                <a:lnTo>
                  <a:pt x="28862" y="0"/>
                </a:lnTo>
                <a:lnTo>
                  <a:pt x="1113475" y="1062182"/>
                </a:lnTo>
                <a:lnTo>
                  <a:pt x="0" y="760021"/>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5169075" y="3606999"/>
            <a:ext cx="1808480" cy="583565"/>
          </a:xfrm>
          <a:prstGeom prst="rect">
            <a:avLst/>
          </a:prstGeom>
        </p:spPr>
        <p:txBody>
          <a:bodyPr wrap="none">
            <a:spAutoFit/>
          </a:bodyPr>
          <a:lstStyle/>
          <a:p>
            <a:r>
              <a:rPr lang="zh-CN" altLang="en-US" sz="3200" b="1" dirty="0">
                <a:solidFill>
                  <a:schemeClr val="bg2">
                    <a:lumMod val="25000"/>
                  </a:schemeClr>
                </a:solidFill>
                <a:latin typeface="微软雅黑" panose="020B0503020204020204" pitchFamily="34" charset="-122"/>
                <a:ea typeface="微软雅黑" panose="020B0503020204020204" pitchFamily="34" charset="-122"/>
              </a:rPr>
              <a:t>方法介绍</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2515832" y="4178534"/>
            <a:ext cx="7020054" cy="370840"/>
          </a:xfrm>
          <a:prstGeom prst="rect">
            <a:avLst/>
          </a:prstGeom>
        </p:spPr>
        <p:txBody>
          <a:bodyPr wrap="square">
            <a:spAutoFit/>
          </a:bodyPr>
          <a:lstStyle/>
          <a:p>
            <a:pPr algn="ctr">
              <a:lnSpc>
                <a:spcPct val="13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本文主要介绍了LDR全景光源检测，全景图的重定向，</a:t>
            </a:r>
            <a:r>
              <a:rPr lang="en-US" altLang="zh-CN" sz="1400" dirty="0">
                <a:solidFill>
                  <a:schemeClr val="bg2">
                    <a:lumMod val="25000"/>
                  </a:schemeClr>
                </a:solidFill>
                <a:latin typeface="微软雅黑" panose="020B0503020204020204" pitchFamily="34" charset="-122"/>
                <a:ea typeface="微软雅黑" panose="020B0503020204020204" pitchFamily="34" charset="-122"/>
              </a:rPr>
              <a:t>HDR</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照明强度</a:t>
            </a:r>
            <a:r>
              <a:rPr lang="zh-CN" altLang="en-US" sz="1400" dirty="0">
                <a:solidFill>
                  <a:schemeClr val="bg2">
                    <a:lumMod val="25000"/>
                  </a:schemeClr>
                </a:solidFill>
                <a:latin typeface="微软雅黑" panose="020B0503020204020204" pitchFamily="34" charset="-122"/>
                <a:ea typeface="微软雅黑" panose="020B0503020204020204" pitchFamily="34" charset="-122"/>
              </a:rPr>
              <a:t>学习</a:t>
            </a:r>
            <a:endParaRPr lang="zh-CN" altLang="en-US" sz="1400" dirty="0">
              <a:solidFill>
                <a:schemeClr val="bg2">
                  <a:lumMod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0">
        <p14:warp dir="in"/>
      </p:transition>
    </mc:Choice>
    <mc:Fallback>
      <p:transition spd="slow"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2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20000">
                                          <p:cBhvr additive="base">
                                            <p:cTn id="7" dur="500" fill="hold"/>
                                            <p:tgtEl>
                                              <p:spTgt spid="5"/>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2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20000">
                                          <p:cBhvr additive="base">
                                            <p:cTn id="11" dur="500" fill="hold"/>
                                            <p:tgtEl>
                                              <p:spTgt spid="2"/>
                                            </p:tgtEl>
                                            <p:attrNameLst>
                                              <p:attrName>ppt_x</p:attrName>
                                            </p:attrNameLst>
                                          </p:cBhvr>
                                          <p:tavLst>
                                            <p:tav tm="0">
                                              <p:val>
                                                <p:strVal val="#ppt_x"/>
                                              </p:val>
                                            </p:tav>
                                            <p:tav tm="100000">
                                              <p:val>
                                                <p:strVal val="#ppt_x"/>
                                              </p:val>
                                            </p:tav>
                                          </p:tavLst>
                                        </p:anim>
                                        <p:anim calcmode="lin" valueType="num" p14:bounceEnd="20000">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20000">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14:bounceEnd="20000">
                                          <p:cBhvr additive="base">
                                            <p:cTn id="15" dur="500" fill="hold"/>
                                            <p:tgtEl>
                                              <p:spTgt spid="3"/>
                                            </p:tgtEl>
                                            <p:attrNameLst>
                                              <p:attrName>ppt_x</p:attrName>
                                            </p:attrNameLst>
                                          </p:cBhvr>
                                          <p:tavLst>
                                            <p:tav tm="0">
                                              <p:val>
                                                <p:strVal val="#ppt_x"/>
                                              </p:val>
                                            </p:tav>
                                            <p:tav tm="100000">
                                              <p:val>
                                                <p:strVal val="#ppt_x"/>
                                              </p:val>
                                            </p:tav>
                                          </p:tavLst>
                                        </p:anim>
                                        <p:anim calcmode="lin" valueType="num" p14:bounceEnd="20000">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7" presetClass="entr" presetSubtype="1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22" presetClass="entr" presetSubtype="1" fill="hold" grpId="0" nodeType="withEffect">
                                      <p:stCondLst>
                                        <p:cond delay="150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50"/>
                                            <p:tgtEl>
                                              <p:spTgt spid="10"/>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childTnLst>
                                    </p:cTn>
                                  </p:par>
                                  <p:par>
                                    <p:cTn id="42" presetID="10" presetClass="entr" presetSubtype="0" fill="hold" grpId="0" nodeType="withEffect">
                                      <p:stCondLst>
                                        <p:cond delay="175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p:bldP spid="10" grpId="0" animBg="1"/>
          <p:bldP spid="25" grpId="0" animBg="1"/>
          <p:bldP spid="26" grpId="0" animBg="1"/>
          <p:bldP spid="27" grpId="0" animBg="1"/>
          <p:bldP spid="28" grpId="0"/>
          <p:bldP spid="2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17" presetClass="entr" presetSubtype="1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22" presetClass="entr" presetSubtype="1" fill="hold" grpId="0" nodeType="withEffect">
                                      <p:stCondLst>
                                        <p:cond delay="150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50"/>
                                            <p:tgtEl>
                                              <p:spTgt spid="10"/>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200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175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childTnLst>
                                    </p:cTn>
                                  </p:par>
                                  <p:par>
                                    <p:cTn id="39" presetID="10" presetClass="entr" presetSubtype="0" fill="hold" grpId="0" nodeType="withEffect">
                                      <p:stCondLst>
                                        <p:cond delay="175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1000"/>
                                            <p:tgtEl>
                                              <p:spTgt spid="27"/>
                                            </p:tgtEl>
                                          </p:cBhvr>
                                        </p:animEffect>
                                      </p:childTnLst>
                                    </p:cTn>
                                  </p:par>
                                  <p:par>
                                    <p:cTn id="42" presetID="10" presetClass="entr" presetSubtype="0" fill="hold" grpId="0" nodeType="withEffect">
                                      <p:stCondLst>
                                        <p:cond delay="175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p:bldP spid="10" grpId="0" animBg="1"/>
          <p:bldP spid="25" grpId="0" animBg="1"/>
          <p:bldP spid="26" grpId="0" animBg="1"/>
          <p:bldP spid="27" grpId="0" animBg="1"/>
          <p:bldP spid="28" grpId="0"/>
          <p:bldP spid="2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1633" y="462451"/>
            <a:ext cx="1808480" cy="583565"/>
          </a:xfrm>
          <a:prstGeom prst="rect">
            <a:avLst/>
          </a:prstGeom>
        </p:spPr>
        <p:txBody>
          <a:bodyPr wrap="none">
            <a:spAutoFit/>
          </a:bodyPr>
          <a:lstStyle/>
          <a:p>
            <a:r>
              <a:rPr lang="zh-CN" altLang="en-US" sz="3200" b="1" dirty="0">
                <a:solidFill>
                  <a:schemeClr val="bg2">
                    <a:lumMod val="25000"/>
                  </a:schemeClr>
                </a:solidFill>
                <a:latin typeface="微软雅黑" panose="020B0503020204020204" pitchFamily="34" charset="-122"/>
                <a:ea typeface="微软雅黑" panose="020B0503020204020204" pitchFamily="34" charset="-122"/>
              </a:rPr>
              <a:t>方法介绍</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7" name="等腰三角形 5"/>
          <p:cNvSpPr/>
          <p:nvPr/>
        </p:nvSpPr>
        <p:spPr>
          <a:xfrm rot="10800000">
            <a:off x="76097" y="926910"/>
            <a:ext cx="3269442" cy="4416775"/>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Lst>
            <a:ahLst/>
            <a:cxnLst>
              <a:cxn ang="0">
                <a:pos x="connsiteX0-1" y="connsiteY0-2"/>
              </a:cxn>
              <a:cxn ang="0">
                <a:pos x="connsiteX1-3" y="connsiteY1-4"/>
              </a:cxn>
              <a:cxn ang="0">
                <a:pos x="connsiteX2-5" y="connsiteY2-6"/>
              </a:cxn>
              <a:cxn ang="0">
                <a:pos x="connsiteX3-7" y="connsiteY3-8"/>
              </a:cxn>
            </a:cxnLst>
            <a:rect l="l" t="t" r="r" b="b"/>
            <a:pathLst>
              <a:path w="1762192" h="2613696">
                <a:moveTo>
                  <a:pt x="1326566" y="2613696"/>
                </a:moveTo>
                <a:lnTo>
                  <a:pt x="1762192" y="1448051"/>
                </a:lnTo>
                <a:lnTo>
                  <a:pt x="0" y="0"/>
                </a:lnTo>
                <a:lnTo>
                  <a:pt x="1326566" y="2613696"/>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8" name="等腰三角形 5"/>
          <p:cNvSpPr/>
          <p:nvPr/>
        </p:nvSpPr>
        <p:spPr>
          <a:xfrm rot="12786587">
            <a:off x="9553124" y="3779819"/>
            <a:ext cx="3007845" cy="488822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1326566 w 1927744"/>
              <a:gd name="connsiteY0-90" fmla="*/ 2613696 h 2613696"/>
              <a:gd name="connsiteX1-91" fmla="*/ 1927744 w 1927744"/>
              <a:gd name="connsiteY1-92" fmla="*/ 1440019 h 2613696"/>
              <a:gd name="connsiteX2-93" fmla="*/ 0 w 1927744"/>
              <a:gd name="connsiteY2-94" fmla="*/ 0 h 2613696"/>
              <a:gd name="connsiteX3-95" fmla="*/ 1326566 w 1927744"/>
              <a:gd name="connsiteY3-96" fmla="*/ 2613696 h 2613696"/>
              <a:gd name="connsiteX0-97" fmla="*/ 1020016 w 1621194"/>
              <a:gd name="connsiteY0-98" fmla="*/ 2892683 h 2892683"/>
              <a:gd name="connsiteX1-99" fmla="*/ 1621194 w 1621194"/>
              <a:gd name="connsiteY1-100" fmla="*/ 1719006 h 2892683"/>
              <a:gd name="connsiteX2-101" fmla="*/ 0 w 1621194"/>
              <a:gd name="connsiteY2-102" fmla="*/ 0 h 2892683"/>
              <a:gd name="connsiteX3-103" fmla="*/ 1020016 w 1621194"/>
              <a:gd name="connsiteY3-104" fmla="*/ 2892683 h 2892683"/>
            </a:gdLst>
            <a:ahLst/>
            <a:cxnLst>
              <a:cxn ang="0">
                <a:pos x="connsiteX0-1" y="connsiteY0-2"/>
              </a:cxn>
              <a:cxn ang="0">
                <a:pos x="connsiteX1-3" y="connsiteY1-4"/>
              </a:cxn>
              <a:cxn ang="0">
                <a:pos x="connsiteX2-5" y="connsiteY2-6"/>
              </a:cxn>
              <a:cxn ang="0">
                <a:pos x="connsiteX3-7" y="connsiteY3-8"/>
              </a:cxn>
            </a:cxnLst>
            <a:rect l="l" t="t" r="r" b="b"/>
            <a:pathLst>
              <a:path w="1621194" h="2892683">
                <a:moveTo>
                  <a:pt x="1020016" y="2892683"/>
                </a:moveTo>
                <a:lnTo>
                  <a:pt x="1621194" y="1719006"/>
                </a:lnTo>
                <a:lnTo>
                  <a:pt x="0" y="0"/>
                </a:lnTo>
                <a:lnTo>
                  <a:pt x="1020016" y="28926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10" name="等腰三角形 5"/>
          <p:cNvSpPr/>
          <p:nvPr/>
        </p:nvSpPr>
        <p:spPr>
          <a:xfrm rot="4038334">
            <a:off x="-1179432" y="3656049"/>
            <a:ext cx="2190917" cy="148212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831195 w 1266821"/>
              <a:gd name="connsiteY0-90" fmla="*/ 1534814 h 1534814"/>
              <a:gd name="connsiteX1-91" fmla="*/ 1266821 w 1266821"/>
              <a:gd name="connsiteY1-92" fmla="*/ 369169 h 1534814"/>
              <a:gd name="connsiteX2-93" fmla="*/ -1 w 1266821"/>
              <a:gd name="connsiteY2-94" fmla="*/ 0 h 1534814"/>
              <a:gd name="connsiteX3-95" fmla="*/ 831195 w 1266821"/>
              <a:gd name="connsiteY3-96" fmla="*/ 1534814 h 1534814"/>
              <a:gd name="connsiteX0-97" fmla="*/ 996994 w 1432620"/>
              <a:gd name="connsiteY0-98" fmla="*/ 2119578 h 2119578"/>
              <a:gd name="connsiteX1-99" fmla="*/ 1432620 w 1432620"/>
              <a:gd name="connsiteY1-100" fmla="*/ 953933 h 2119578"/>
              <a:gd name="connsiteX2-101" fmla="*/ 1 w 1432620"/>
              <a:gd name="connsiteY2-102" fmla="*/ 0 h 2119578"/>
              <a:gd name="connsiteX3-103" fmla="*/ 996994 w 1432620"/>
              <a:gd name="connsiteY3-104" fmla="*/ 2119578 h 2119578"/>
              <a:gd name="connsiteX0-105" fmla="*/ 425654 w 1432619"/>
              <a:gd name="connsiteY0-106" fmla="*/ 1350536 h 1350536"/>
              <a:gd name="connsiteX1-107" fmla="*/ 1432619 w 1432619"/>
              <a:gd name="connsiteY1-108" fmla="*/ 953933 h 1350536"/>
              <a:gd name="connsiteX2-109" fmla="*/ 0 w 1432619"/>
              <a:gd name="connsiteY2-110" fmla="*/ 0 h 1350536"/>
              <a:gd name="connsiteX3-111" fmla="*/ 425654 w 1432619"/>
              <a:gd name="connsiteY3-112" fmla="*/ 1350536 h 1350536"/>
              <a:gd name="connsiteX0-113" fmla="*/ 1042678 w 1432619"/>
              <a:gd name="connsiteY0-114" fmla="*/ 1967444 h 1967444"/>
              <a:gd name="connsiteX1-115" fmla="*/ 1432619 w 1432619"/>
              <a:gd name="connsiteY1-116" fmla="*/ 953933 h 1967444"/>
              <a:gd name="connsiteX2-117" fmla="*/ 0 w 1432619"/>
              <a:gd name="connsiteY2-118" fmla="*/ 0 h 1967444"/>
              <a:gd name="connsiteX3-119" fmla="*/ 1042678 w 1432619"/>
              <a:gd name="connsiteY3-120" fmla="*/ 1967444 h 1967444"/>
              <a:gd name="connsiteX0-121" fmla="*/ 1042678 w 2952036"/>
              <a:gd name="connsiteY0-122" fmla="*/ 1967444 h 1967444"/>
              <a:gd name="connsiteX1-123" fmla="*/ 2952036 w 2952036"/>
              <a:gd name="connsiteY1-124" fmla="*/ 1592915 h 1967444"/>
              <a:gd name="connsiteX2-125" fmla="*/ 0 w 2952036"/>
              <a:gd name="connsiteY2-126" fmla="*/ 0 h 1967444"/>
              <a:gd name="connsiteX3-127" fmla="*/ 1042678 w 2952036"/>
              <a:gd name="connsiteY3-128" fmla="*/ 1967444 h 1967444"/>
              <a:gd name="connsiteX0-129" fmla="*/ 2256781 w 2952036"/>
              <a:gd name="connsiteY0-130" fmla="*/ 2192548 h 2192548"/>
              <a:gd name="connsiteX1-131" fmla="*/ 2952036 w 2952036"/>
              <a:gd name="connsiteY1-132" fmla="*/ 1592915 h 2192548"/>
              <a:gd name="connsiteX2-133" fmla="*/ 0 w 2952036"/>
              <a:gd name="connsiteY2-134" fmla="*/ 0 h 2192548"/>
              <a:gd name="connsiteX3-135" fmla="*/ 2256781 w 2952036"/>
              <a:gd name="connsiteY3-136" fmla="*/ 2192548 h 2192548"/>
            </a:gdLst>
            <a:ahLst/>
            <a:cxnLst>
              <a:cxn ang="0">
                <a:pos x="connsiteX0-1" y="connsiteY0-2"/>
              </a:cxn>
              <a:cxn ang="0">
                <a:pos x="connsiteX1-3" y="connsiteY1-4"/>
              </a:cxn>
              <a:cxn ang="0">
                <a:pos x="connsiteX2-5" y="connsiteY2-6"/>
              </a:cxn>
              <a:cxn ang="0">
                <a:pos x="connsiteX3-7" y="connsiteY3-8"/>
              </a:cxn>
            </a:cxnLst>
            <a:rect l="l" t="t" r="r" b="b"/>
            <a:pathLst>
              <a:path w="2952036" h="2192548">
                <a:moveTo>
                  <a:pt x="2256781" y="2192548"/>
                </a:moveTo>
                <a:lnTo>
                  <a:pt x="2952036" y="1592915"/>
                </a:lnTo>
                <a:lnTo>
                  <a:pt x="0" y="0"/>
                </a:lnTo>
                <a:lnTo>
                  <a:pt x="2256781" y="219254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6" name="六边形 5"/>
          <p:cNvSpPr/>
          <p:nvPr/>
        </p:nvSpPr>
        <p:spPr>
          <a:xfrm rot="5400000">
            <a:off x="4264617" y="2509328"/>
            <a:ext cx="1957060" cy="1687122"/>
          </a:xfrm>
          <a:prstGeom prst="hexagon">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六边形 8"/>
          <p:cNvSpPr/>
          <p:nvPr/>
        </p:nvSpPr>
        <p:spPr>
          <a:xfrm rot="5400000">
            <a:off x="3654093" y="4130163"/>
            <a:ext cx="1414094" cy="1219047"/>
          </a:xfrm>
          <a:prstGeom prst="hexag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六边形 10"/>
          <p:cNvSpPr/>
          <p:nvPr/>
        </p:nvSpPr>
        <p:spPr>
          <a:xfrm rot="5400000">
            <a:off x="2638037" y="3557566"/>
            <a:ext cx="1064494" cy="917668"/>
          </a:xfrm>
          <a:prstGeom prst="hexagon">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六边形 11"/>
          <p:cNvSpPr/>
          <p:nvPr/>
        </p:nvSpPr>
        <p:spPr>
          <a:xfrm rot="5400000">
            <a:off x="6138436" y="2640990"/>
            <a:ext cx="1064494" cy="917668"/>
          </a:xfrm>
          <a:prstGeom prst="hexag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六边形 12"/>
          <p:cNvSpPr/>
          <p:nvPr/>
        </p:nvSpPr>
        <p:spPr>
          <a:xfrm rot="5400000">
            <a:off x="6681430" y="3458663"/>
            <a:ext cx="1691091" cy="1457838"/>
          </a:xfrm>
          <a:prstGeom prst="hexagon">
            <a:avLst/>
          </a:prstGeom>
          <a:blipFill>
            <a:blip r:embed="rId1"/>
            <a:stretch>
              <a:fillRect l="-14765" r="-145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六边形 13"/>
          <p:cNvSpPr/>
          <p:nvPr/>
        </p:nvSpPr>
        <p:spPr>
          <a:xfrm rot="5400000">
            <a:off x="8292739" y="3519310"/>
            <a:ext cx="1275796" cy="1099825"/>
          </a:xfrm>
          <a:prstGeom prst="hexagon">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椭圆 17"/>
          <p:cNvSpPr/>
          <p:nvPr/>
        </p:nvSpPr>
        <p:spPr>
          <a:xfrm>
            <a:off x="2994043" y="3861704"/>
            <a:ext cx="352482" cy="341870"/>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6" name="椭圆 18"/>
          <p:cNvSpPr/>
          <p:nvPr/>
        </p:nvSpPr>
        <p:spPr>
          <a:xfrm>
            <a:off x="6500149" y="2923583"/>
            <a:ext cx="341068" cy="352482"/>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7" name="椭圆 19"/>
          <p:cNvSpPr/>
          <p:nvPr/>
        </p:nvSpPr>
        <p:spPr>
          <a:xfrm>
            <a:off x="8718678" y="3836809"/>
            <a:ext cx="423919" cy="464826"/>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20"/>
          <p:cNvSpPr/>
          <p:nvPr/>
        </p:nvSpPr>
        <p:spPr>
          <a:xfrm>
            <a:off x="4093130" y="4472082"/>
            <a:ext cx="536020" cy="535209"/>
          </a:xfrm>
          <a:custGeom>
            <a:avLst/>
            <a:gdLst>
              <a:gd name="T0" fmla="*/ 6894 w 7804"/>
              <a:gd name="T1" fmla="*/ 3038 h 7804"/>
              <a:gd name="T2" fmla="*/ 6614 w 7804"/>
              <a:gd name="T3" fmla="*/ 2704 h 7804"/>
              <a:gd name="T4" fmla="*/ 6826 w 7804"/>
              <a:gd name="T5" fmla="*/ 2200 h 7804"/>
              <a:gd name="T6" fmla="*/ 6496 w 7804"/>
              <a:gd name="T7" fmla="*/ 978 h 7804"/>
              <a:gd name="T8" fmla="*/ 5604 w 7804"/>
              <a:gd name="T9" fmla="*/ 978 h 7804"/>
              <a:gd name="T10" fmla="*/ 5254 w 7804"/>
              <a:gd name="T11" fmla="*/ 1222 h 7804"/>
              <a:gd name="T12" fmla="*/ 4973 w 7804"/>
              <a:gd name="T13" fmla="*/ 1137 h 7804"/>
              <a:gd name="T14" fmla="*/ 4766 w 7804"/>
              <a:gd name="T15" fmla="*/ 631 h 7804"/>
              <a:gd name="T16" fmla="*/ 3668 w 7804"/>
              <a:gd name="T17" fmla="*/ 0 h 7804"/>
              <a:gd name="T18" fmla="*/ 3038 w 7804"/>
              <a:gd name="T19" fmla="*/ 910 h 7804"/>
              <a:gd name="T20" fmla="*/ 2704 w 7804"/>
              <a:gd name="T21" fmla="*/ 1190 h 7804"/>
              <a:gd name="T22" fmla="*/ 2398 w 7804"/>
              <a:gd name="T23" fmla="*/ 1175 h 7804"/>
              <a:gd name="T24" fmla="*/ 1754 w 7804"/>
              <a:gd name="T25" fmla="*/ 793 h 7804"/>
              <a:gd name="T26" fmla="*/ 978 w 7804"/>
              <a:gd name="T27" fmla="*/ 1308 h 7804"/>
              <a:gd name="T28" fmla="*/ 1175 w 7804"/>
              <a:gd name="T29" fmla="*/ 2398 h 7804"/>
              <a:gd name="T30" fmla="*/ 1137 w 7804"/>
              <a:gd name="T31" fmla="*/ 2831 h 7804"/>
              <a:gd name="T32" fmla="*/ 631 w 7804"/>
              <a:gd name="T33" fmla="*/ 3038 h 7804"/>
              <a:gd name="T34" fmla="*/ 0 w 7804"/>
              <a:gd name="T35" fmla="*/ 4136 h 7804"/>
              <a:gd name="T36" fmla="*/ 910 w 7804"/>
              <a:gd name="T37" fmla="*/ 4766 h 7804"/>
              <a:gd name="T38" fmla="*/ 1190 w 7804"/>
              <a:gd name="T39" fmla="*/ 5100 h 7804"/>
              <a:gd name="T40" fmla="*/ 978 w 7804"/>
              <a:gd name="T41" fmla="*/ 5604 h 7804"/>
              <a:gd name="T42" fmla="*/ 1308 w 7804"/>
              <a:gd name="T43" fmla="*/ 6826 h 7804"/>
              <a:gd name="T44" fmla="*/ 2200 w 7804"/>
              <a:gd name="T45" fmla="*/ 6826 h 7804"/>
              <a:gd name="T46" fmla="*/ 2550 w 7804"/>
              <a:gd name="T47" fmla="*/ 6582 h 7804"/>
              <a:gd name="T48" fmla="*/ 2831 w 7804"/>
              <a:gd name="T49" fmla="*/ 6667 h 7804"/>
              <a:gd name="T50" fmla="*/ 3038 w 7804"/>
              <a:gd name="T51" fmla="*/ 7173 h 7804"/>
              <a:gd name="T52" fmla="*/ 4136 w 7804"/>
              <a:gd name="T53" fmla="*/ 7804 h 7804"/>
              <a:gd name="T54" fmla="*/ 4766 w 7804"/>
              <a:gd name="T55" fmla="*/ 6894 h 7804"/>
              <a:gd name="T56" fmla="*/ 5100 w 7804"/>
              <a:gd name="T57" fmla="*/ 6614 h 7804"/>
              <a:gd name="T58" fmla="*/ 5406 w 7804"/>
              <a:gd name="T59" fmla="*/ 6629 h 7804"/>
              <a:gd name="T60" fmla="*/ 6050 w 7804"/>
              <a:gd name="T61" fmla="*/ 7011 h 7804"/>
              <a:gd name="T62" fmla="*/ 6647 w 7804"/>
              <a:gd name="T63" fmla="*/ 6675 h 7804"/>
              <a:gd name="T64" fmla="*/ 6826 w 7804"/>
              <a:gd name="T65" fmla="*/ 6496 h 7804"/>
              <a:gd name="T66" fmla="*/ 6629 w 7804"/>
              <a:gd name="T67" fmla="*/ 5406 h 7804"/>
              <a:gd name="T68" fmla="*/ 6667 w 7804"/>
              <a:gd name="T69" fmla="*/ 4972 h 7804"/>
              <a:gd name="T70" fmla="*/ 7173 w 7804"/>
              <a:gd name="T71" fmla="*/ 4766 h 7804"/>
              <a:gd name="T72" fmla="*/ 7804 w 7804"/>
              <a:gd name="T73" fmla="*/ 3668 h 7804"/>
              <a:gd name="T74" fmla="*/ 5608 w 7804"/>
              <a:gd name="T75" fmla="*/ 3902 h 7804"/>
              <a:gd name="T76" fmla="*/ 2196 w 7804"/>
              <a:gd name="T77" fmla="*/ 3902 h 7804"/>
              <a:gd name="T78" fmla="*/ 5608 w 7804"/>
              <a:gd name="T79" fmla="*/ 3902 h 7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04" h="7804">
                <a:moveTo>
                  <a:pt x="7173" y="3038"/>
                </a:moveTo>
                <a:lnTo>
                  <a:pt x="6894" y="3038"/>
                </a:lnTo>
                <a:cubicBezTo>
                  <a:pt x="6824" y="3038"/>
                  <a:pt x="6714" y="2953"/>
                  <a:pt x="6667" y="2831"/>
                </a:cubicBezTo>
                <a:cubicBezTo>
                  <a:pt x="6650" y="2789"/>
                  <a:pt x="6632" y="2746"/>
                  <a:pt x="6614" y="2704"/>
                </a:cubicBezTo>
                <a:cubicBezTo>
                  <a:pt x="6561" y="2585"/>
                  <a:pt x="6579" y="2447"/>
                  <a:pt x="6629" y="2398"/>
                </a:cubicBezTo>
                <a:lnTo>
                  <a:pt x="6826" y="2200"/>
                </a:lnTo>
                <a:cubicBezTo>
                  <a:pt x="7072" y="1954"/>
                  <a:pt x="7072" y="1554"/>
                  <a:pt x="6826" y="1308"/>
                </a:cubicBezTo>
                <a:lnTo>
                  <a:pt x="6496" y="978"/>
                </a:lnTo>
                <a:cubicBezTo>
                  <a:pt x="6377" y="859"/>
                  <a:pt x="6218" y="793"/>
                  <a:pt x="6050" y="793"/>
                </a:cubicBezTo>
                <a:cubicBezTo>
                  <a:pt x="5882" y="793"/>
                  <a:pt x="5723" y="859"/>
                  <a:pt x="5604" y="978"/>
                </a:cubicBezTo>
                <a:lnTo>
                  <a:pt x="5406" y="1176"/>
                </a:lnTo>
                <a:cubicBezTo>
                  <a:pt x="5378" y="1204"/>
                  <a:pt x="5319" y="1222"/>
                  <a:pt x="5254" y="1222"/>
                </a:cubicBezTo>
                <a:cubicBezTo>
                  <a:pt x="5201" y="1222"/>
                  <a:pt x="5147" y="1211"/>
                  <a:pt x="5100" y="1190"/>
                </a:cubicBezTo>
                <a:cubicBezTo>
                  <a:pt x="5058" y="1172"/>
                  <a:pt x="5015" y="1154"/>
                  <a:pt x="4973" y="1137"/>
                </a:cubicBezTo>
                <a:cubicBezTo>
                  <a:pt x="4851" y="1090"/>
                  <a:pt x="4766" y="980"/>
                  <a:pt x="4766" y="910"/>
                </a:cubicBezTo>
                <a:lnTo>
                  <a:pt x="4766" y="631"/>
                </a:lnTo>
                <a:cubicBezTo>
                  <a:pt x="4766" y="283"/>
                  <a:pt x="4483" y="0"/>
                  <a:pt x="4136" y="0"/>
                </a:cubicBezTo>
                <a:lnTo>
                  <a:pt x="3668" y="0"/>
                </a:lnTo>
                <a:cubicBezTo>
                  <a:pt x="3321" y="0"/>
                  <a:pt x="3038" y="283"/>
                  <a:pt x="3038" y="631"/>
                </a:cubicBezTo>
                <a:lnTo>
                  <a:pt x="3038" y="910"/>
                </a:lnTo>
                <a:cubicBezTo>
                  <a:pt x="3038" y="980"/>
                  <a:pt x="2953" y="1090"/>
                  <a:pt x="2831" y="1137"/>
                </a:cubicBezTo>
                <a:cubicBezTo>
                  <a:pt x="2789" y="1154"/>
                  <a:pt x="2746" y="1172"/>
                  <a:pt x="2704" y="1190"/>
                </a:cubicBezTo>
                <a:cubicBezTo>
                  <a:pt x="2657" y="1211"/>
                  <a:pt x="2603" y="1222"/>
                  <a:pt x="2550" y="1222"/>
                </a:cubicBezTo>
                <a:cubicBezTo>
                  <a:pt x="2485" y="1222"/>
                  <a:pt x="2426" y="1204"/>
                  <a:pt x="2398" y="1175"/>
                </a:cubicBezTo>
                <a:lnTo>
                  <a:pt x="2200" y="978"/>
                </a:lnTo>
                <a:cubicBezTo>
                  <a:pt x="2081" y="859"/>
                  <a:pt x="1922" y="793"/>
                  <a:pt x="1754" y="793"/>
                </a:cubicBezTo>
                <a:cubicBezTo>
                  <a:pt x="1585" y="793"/>
                  <a:pt x="1427" y="859"/>
                  <a:pt x="1308" y="978"/>
                </a:cubicBezTo>
                <a:lnTo>
                  <a:pt x="978" y="1308"/>
                </a:lnTo>
                <a:cubicBezTo>
                  <a:pt x="732" y="1554"/>
                  <a:pt x="732" y="1954"/>
                  <a:pt x="978" y="2200"/>
                </a:cubicBezTo>
                <a:lnTo>
                  <a:pt x="1175" y="2398"/>
                </a:lnTo>
                <a:cubicBezTo>
                  <a:pt x="1225" y="2447"/>
                  <a:pt x="1243" y="2585"/>
                  <a:pt x="1190" y="2704"/>
                </a:cubicBezTo>
                <a:cubicBezTo>
                  <a:pt x="1172" y="2746"/>
                  <a:pt x="1154" y="2789"/>
                  <a:pt x="1137" y="2831"/>
                </a:cubicBezTo>
                <a:cubicBezTo>
                  <a:pt x="1090" y="2953"/>
                  <a:pt x="980" y="3038"/>
                  <a:pt x="910" y="3038"/>
                </a:cubicBezTo>
                <a:lnTo>
                  <a:pt x="631" y="3038"/>
                </a:lnTo>
                <a:cubicBezTo>
                  <a:pt x="283" y="3038"/>
                  <a:pt x="0" y="3321"/>
                  <a:pt x="0" y="3668"/>
                </a:cubicBezTo>
                <a:lnTo>
                  <a:pt x="0" y="4136"/>
                </a:lnTo>
                <a:cubicBezTo>
                  <a:pt x="0" y="4483"/>
                  <a:pt x="283" y="4766"/>
                  <a:pt x="631" y="4766"/>
                </a:cubicBezTo>
                <a:lnTo>
                  <a:pt x="910" y="4766"/>
                </a:lnTo>
                <a:cubicBezTo>
                  <a:pt x="980" y="4766"/>
                  <a:pt x="1090" y="4851"/>
                  <a:pt x="1137" y="4972"/>
                </a:cubicBezTo>
                <a:cubicBezTo>
                  <a:pt x="1154" y="5015"/>
                  <a:pt x="1172" y="5058"/>
                  <a:pt x="1190" y="5100"/>
                </a:cubicBezTo>
                <a:cubicBezTo>
                  <a:pt x="1243" y="5219"/>
                  <a:pt x="1225" y="5357"/>
                  <a:pt x="1175" y="5406"/>
                </a:cubicBezTo>
                <a:lnTo>
                  <a:pt x="978" y="5604"/>
                </a:lnTo>
                <a:cubicBezTo>
                  <a:pt x="732" y="5850"/>
                  <a:pt x="732" y="6250"/>
                  <a:pt x="978" y="6496"/>
                </a:cubicBezTo>
                <a:lnTo>
                  <a:pt x="1308" y="6826"/>
                </a:lnTo>
                <a:cubicBezTo>
                  <a:pt x="1427" y="6945"/>
                  <a:pt x="1586" y="7011"/>
                  <a:pt x="1754" y="7011"/>
                </a:cubicBezTo>
                <a:cubicBezTo>
                  <a:pt x="1922" y="7011"/>
                  <a:pt x="2081" y="6945"/>
                  <a:pt x="2200" y="6826"/>
                </a:cubicBezTo>
                <a:lnTo>
                  <a:pt x="2398" y="6628"/>
                </a:lnTo>
                <a:cubicBezTo>
                  <a:pt x="2427" y="6599"/>
                  <a:pt x="2484" y="6582"/>
                  <a:pt x="2550" y="6582"/>
                </a:cubicBezTo>
                <a:cubicBezTo>
                  <a:pt x="2602" y="6582"/>
                  <a:pt x="2657" y="6593"/>
                  <a:pt x="2704" y="6614"/>
                </a:cubicBezTo>
                <a:cubicBezTo>
                  <a:pt x="2745" y="6632"/>
                  <a:pt x="2788" y="6650"/>
                  <a:pt x="2831" y="6667"/>
                </a:cubicBezTo>
                <a:cubicBezTo>
                  <a:pt x="2953" y="6714"/>
                  <a:pt x="3038" y="6824"/>
                  <a:pt x="3038" y="6894"/>
                </a:cubicBezTo>
                <a:lnTo>
                  <a:pt x="3038" y="7173"/>
                </a:lnTo>
                <a:cubicBezTo>
                  <a:pt x="3038" y="7521"/>
                  <a:pt x="3321" y="7804"/>
                  <a:pt x="3668" y="7804"/>
                </a:cubicBezTo>
                <a:lnTo>
                  <a:pt x="4136" y="7804"/>
                </a:lnTo>
                <a:cubicBezTo>
                  <a:pt x="4483" y="7804"/>
                  <a:pt x="4766" y="7521"/>
                  <a:pt x="4766" y="7173"/>
                </a:cubicBezTo>
                <a:lnTo>
                  <a:pt x="4766" y="6894"/>
                </a:lnTo>
                <a:cubicBezTo>
                  <a:pt x="4766" y="6824"/>
                  <a:pt x="4851" y="6714"/>
                  <a:pt x="4972" y="6667"/>
                </a:cubicBezTo>
                <a:cubicBezTo>
                  <a:pt x="5015" y="6650"/>
                  <a:pt x="5058" y="6632"/>
                  <a:pt x="5100" y="6614"/>
                </a:cubicBezTo>
                <a:cubicBezTo>
                  <a:pt x="5146" y="6593"/>
                  <a:pt x="5201" y="6582"/>
                  <a:pt x="5254" y="6582"/>
                </a:cubicBezTo>
                <a:cubicBezTo>
                  <a:pt x="5319" y="6582"/>
                  <a:pt x="5377" y="6600"/>
                  <a:pt x="5406" y="6629"/>
                </a:cubicBezTo>
                <a:lnTo>
                  <a:pt x="5604" y="6826"/>
                </a:lnTo>
                <a:cubicBezTo>
                  <a:pt x="5723" y="6945"/>
                  <a:pt x="5882" y="7011"/>
                  <a:pt x="6050" y="7011"/>
                </a:cubicBezTo>
                <a:cubicBezTo>
                  <a:pt x="6068" y="7011"/>
                  <a:pt x="6087" y="7010"/>
                  <a:pt x="6105" y="7009"/>
                </a:cubicBezTo>
                <a:cubicBezTo>
                  <a:pt x="6335" y="6989"/>
                  <a:pt x="6538" y="6785"/>
                  <a:pt x="6647" y="6675"/>
                </a:cubicBezTo>
                <a:lnTo>
                  <a:pt x="6661" y="6661"/>
                </a:lnTo>
                <a:lnTo>
                  <a:pt x="6826" y="6496"/>
                </a:lnTo>
                <a:cubicBezTo>
                  <a:pt x="7072" y="6250"/>
                  <a:pt x="7072" y="5850"/>
                  <a:pt x="6826" y="5604"/>
                </a:cubicBezTo>
                <a:lnTo>
                  <a:pt x="6629" y="5406"/>
                </a:lnTo>
                <a:cubicBezTo>
                  <a:pt x="6579" y="5357"/>
                  <a:pt x="6561" y="5219"/>
                  <a:pt x="6614" y="5100"/>
                </a:cubicBezTo>
                <a:cubicBezTo>
                  <a:pt x="6632" y="5058"/>
                  <a:pt x="6650" y="5015"/>
                  <a:pt x="6667" y="4972"/>
                </a:cubicBezTo>
                <a:cubicBezTo>
                  <a:pt x="6714" y="4851"/>
                  <a:pt x="6824" y="4766"/>
                  <a:pt x="6894" y="4766"/>
                </a:cubicBezTo>
                <a:lnTo>
                  <a:pt x="7173" y="4766"/>
                </a:lnTo>
                <a:cubicBezTo>
                  <a:pt x="7521" y="4766"/>
                  <a:pt x="7804" y="4483"/>
                  <a:pt x="7804" y="4135"/>
                </a:cubicBezTo>
                <a:lnTo>
                  <a:pt x="7804" y="3668"/>
                </a:lnTo>
                <a:cubicBezTo>
                  <a:pt x="7804" y="3321"/>
                  <a:pt x="7521" y="3038"/>
                  <a:pt x="7173" y="3038"/>
                </a:cubicBezTo>
                <a:close/>
                <a:moveTo>
                  <a:pt x="5608" y="3902"/>
                </a:moveTo>
                <a:cubicBezTo>
                  <a:pt x="5608" y="4843"/>
                  <a:pt x="4843" y="5608"/>
                  <a:pt x="3902" y="5608"/>
                </a:cubicBezTo>
                <a:cubicBezTo>
                  <a:pt x="2961" y="5608"/>
                  <a:pt x="2196" y="4843"/>
                  <a:pt x="2196" y="3902"/>
                </a:cubicBezTo>
                <a:cubicBezTo>
                  <a:pt x="2196" y="2961"/>
                  <a:pt x="2961" y="2196"/>
                  <a:pt x="3902" y="2196"/>
                </a:cubicBezTo>
                <a:cubicBezTo>
                  <a:pt x="4843" y="2196"/>
                  <a:pt x="5608" y="2961"/>
                  <a:pt x="5608" y="390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19" name="椭圆 21"/>
          <p:cNvSpPr/>
          <p:nvPr/>
        </p:nvSpPr>
        <p:spPr>
          <a:xfrm>
            <a:off x="4834794" y="2934349"/>
            <a:ext cx="816706" cy="815374"/>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nvGrpSpPr>
          <p:cNvPr id="20" name="组合 19"/>
          <p:cNvGrpSpPr/>
          <p:nvPr/>
        </p:nvGrpSpPr>
        <p:grpSpPr>
          <a:xfrm>
            <a:off x="8611463" y="2108188"/>
            <a:ext cx="2336800" cy="1078783"/>
            <a:chOff x="2096161" y="2352404"/>
            <a:chExt cx="2683647" cy="1078783"/>
          </a:xfrm>
        </p:grpSpPr>
        <p:sp>
          <p:nvSpPr>
            <p:cNvPr id="21" name="文本框 20"/>
            <p:cNvSpPr txBox="1"/>
            <p:nvPr/>
          </p:nvSpPr>
          <p:spPr>
            <a:xfrm>
              <a:off x="2096161" y="2352404"/>
              <a:ext cx="2683647" cy="491490"/>
            </a:xfrm>
            <a:prstGeom prst="rect">
              <a:avLst/>
            </a:prstGeom>
            <a:noFill/>
          </p:spPr>
          <p:txBody>
            <a:bodyPr wrap="square" rtlCol="0">
              <a:spAutoFit/>
              <a:scene3d>
                <a:camera prst="orthographicFront"/>
                <a:lightRig rig="threePt" dir="t"/>
              </a:scene3d>
              <a:sp3d contourW="12700"/>
            </a:bodyPr>
            <a:lstStyle/>
            <a:p>
              <a:pPr algn="ctr">
                <a:lnSpc>
                  <a:spcPct val="130000"/>
                </a:lnSpc>
              </a:pPr>
              <a:r>
                <a:rPr lang="en-US" altLang="zh-CN" sz="2000" dirty="0">
                  <a:solidFill>
                    <a:schemeClr val="bg2">
                      <a:lumMod val="25000"/>
                    </a:schemeClr>
                  </a:solidFill>
                  <a:latin typeface="微软雅黑" panose="020B0503020204020204" pitchFamily="34" charset="-122"/>
                  <a:ea typeface="微软雅黑" panose="020B0503020204020204" pitchFamily="34" charset="-122"/>
                  <a:sym typeface="+mn-ea"/>
                </a:rPr>
                <a:t>HDR</a:t>
              </a:r>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mn-ea"/>
                </a:rPr>
                <a:t>照明强度学习</a:t>
              </a:r>
              <a:endParaRPr lang="zh-CN" altLang="en-US" sz="2000" b="1"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2096161" y="2786027"/>
              <a:ext cx="2535171" cy="645160"/>
            </a:xfrm>
            <a:prstGeom prst="rect">
              <a:avLst/>
            </a:prstGeom>
            <a:noFill/>
          </p:spPr>
          <p:txBody>
            <a:bodyPr wrap="square">
              <a:spAutoFit/>
              <a:scene3d>
                <a:camera prst="orthographicFront"/>
                <a:lightRig rig="threePt" dir="t"/>
              </a:scene3d>
              <a:sp3d contourW="12700"/>
            </a:bodyPr>
            <a:lstStyle/>
            <a:p>
              <a:pPr lvl="0" algn="ctr" defTabSz="914400">
                <a:lnSpc>
                  <a:spcPct val="120000"/>
                </a:lnSpc>
                <a:defRPr/>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介绍如何通过</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HDR</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照片来优化先前提到的学习到的能预测光源位置的网络。</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grpSp>
        <p:nvGrpSpPr>
          <p:cNvPr id="23" name="组合 22"/>
          <p:cNvGrpSpPr/>
          <p:nvPr/>
        </p:nvGrpSpPr>
        <p:grpSpPr>
          <a:xfrm>
            <a:off x="5013824" y="4952923"/>
            <a:ext cx="2207514" cy="1817288"/>
            <a:chOff x="2096161" y="2352404"/>
            <a:chExt cx="2535171" cy="1817288"/>
          </a:xfrm>
        </p:grpSpPr>
        <p:sp>
          <p:nvSpPr>
            <p:cNvPr id="24" name="文本框 23"/>
            <p:cNvSpPr txBox="1"/>
            <p:nvPr/>
          </p:nvSpPr>
          <p:spPr>
            <a:xfrm>
              <a:off x="2217217" y="2352404"/>
              <a:ext cx="2174629" cy="398780"/>
            </a:xfrm>
            <a:prstGeom prst="rect">
              <a:avLst/>
            </a:prstGeom>
            <a:noFill/>
          </p:spPr>
          <p:txBody>
            <a:bodyPr wrap="square" rtlCol="0">
              <a:spAutoFit/>
              <a:scene3d>
                <a:camera prst="orthographicFront"/>
                <a:lightRig rig="threePt" dir="t"/>
              </a:scene3d>
              <a:sp3d contourW="12700"/>
            </a:bodyPr>
            <a:lstStyle/>
            <a:p>
              <a:pPr algn="dist"/>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全景图重定向</a:t>
              </a:r>
              <a:endParaRPr lang="zh-CN" altLang="en-US" sz="2000"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096161" y="2786027"/>
              <a:ext cx="2535171" cy="1383665"/>
            </a:xfrm>
            <a:prstGeom prst="rect">
              <a:avLst/>
            </a:prstGeom>
            <a:noFill/>
          </p:spPr>
          <p:txBody>
            <a:bodyPr wrap="square">
              <a:spAutoFit/>
              <a:scene3d>
                <a:camera prst="orthographicFront"/>
                <a:lightRig rig="threePt" dir="t"/>
              </a:scene3d>
              <a:sp3d contourW="12700"/>
            </a:bodyPr>
            <a:lstStyle/>
            <a:p>
              <a:pPr lvl="0" algn="ctr" defTabSz="914400">
                <a:lnSpc>
                  <a:spcPct val="120000"/>
                </a:lnSpc>
                <a:defRPr/>
              </a:pP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检测LDR全景图中的光源不足以训练CNN从单张照片中学习照明。基本的问题是全景图不能代表裁剪场景中的照明条件，因为全景投影中心可以任意远离裁剪照片中场景点的位置。</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所以需要对全景图进行扭曲操作</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grpSp>
        <p:nvGrpSpPr>
          <p:cNvPr id="26" name="组合 25"/>
          <p:cNvGrpSpPr/>
          <p:nvPr/>
        </p:nvGrpSpPr>
        <p:grpSpPr>
          <a:xfrm>
            <a:off x="1272693" y="2073766"/>
            <a:ext cx="2355850" cy="1263568"/>
            <a:chOff x="1973647" y="2352404"/>
            <a:chExt cx="2705524" cy="1263568"/>
          </a:xfrm>
        </p:grpSpPr>
        <p:sp>
          <p:nvSpPr>
            <p:cNvPr id="27" name="文本框 26"/>
            <p:cNvSpPr txBox="1"/>
            <p:nvPr/>
          </p:nvSpPr>
          <p:spPr>
            <a:xfrm>
              <a:off x="1973647" y="2352404"/>
              <a:ext cx="2705524" cy="398780"/>
            </a:xfrm>
            <a:prstGeom prst="rect">
              <a:avLst/>
            </a:prstGeom>
            <a:noFill/>
          </p:spPr>
          <p:txBody>
            <a:bodyPr wrap="square" rtlCol="0">
              <a:spAutoFit/>
              <a:scene3d>
                <a:camera prst="orthographicFront"/>
                <a:lightRig rig="threePt" dir="t"/>
              </a:scene3d>
              <a:sp3d contourW="12700"/>
            </a:bodyPr>
            <a:lstStyle/>
            <a:p>
              <a:pPr algn="dist"/>
              <a:r>
                <a:rPr lang="en-US" altLang="zh-CN" sz="2000" b="1" dirty="0">
                  <a:latin typeface="微软雅黑" panose="020B0503020204020204" pitchFamily="34" charset="-122"/>
                  <a:ea typeface="微软雅黑" panose="020B0503020204020204" pitchFamily="34" charset="-122"/>
                </a:rPr>
                <a:t>LDR</a:t>
              </a:r>
              <a:r>
                <a:rPr lang="zh-CN" altLang="en-US" sz="2000" b="1" dirty="0">
                  <a:latin typeface="微软雅黑" panose="020B0503020204020204" pitchFamily="34" charset="-122"/>
                  <a:ea typeface="微软雅黑" panose="020B0503020204020204" pitchFamily="34" charset="-122"/>
                </a:rPr>
                <a:t>全景光源检测</a:t>
              </a:r>
              <a:endParaRPr lang="zh-CN" altLang="en-US" sz="20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096161" y="2786027"/>
              <a:ext cx="2535171" cy="829945"/>
            </a:xfrm>
            <a:prstGeom prst="rect">
              <a:avLst/>
            </a:prstGeom>
            <a:noFill/>
          </p:spPr>
          <p:txBody>
            <a:bodyPr wrap="square">
              <a:spAutoFit/>
              <a:scene3d>
                <a:camera prst="orthographicFront"/>
                <a:lightRig rig="threePt" dir="t"/>
              </a:scene3d>
              <a:sp3d contourW="12700"/>
            </a:bodyPr>
            <a:lstStyle/>
            <a:p>
              <a:pPr lvl="0" algn="ctr" defTabSz="914400">
                <a:lnSpc>
                  <a:spcPct val="120000"/>
                </a:lnSpc>
                <a:defRPr/>
              </a:pP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使用HOG、平均斑块高度、以及它的平均值、标准偏差和99％强度值</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这些特征值来训练小型灯和大型灯的分类器。</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iterate type="lt">
                                    <p:tmPct val="15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253"/>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0"/>
                            </p:stCondLst>
                            <p:childTnLst>
                              <p:par>
                                <p:cTn id="19" presetID="5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Effect transition="in" filter="fade">
                                      <p:cBhvr>
                                        <p:cTn id="63" dur="500"/>
                                        <p:tgtEl>
                                          <p:spTgt spid="17"/>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p:cTn id="66" dur="500" fill="hold"/>
                                        <p:tgtEl>
                                          <p:spTgt spid="18"/>
                                        </p:tgtEl>
                                        <p:attrNameLst>
                                          <p:attrName>ppt_w</p:attrName>
                                        </p:attrNameLst>
                                      </p:cBhvr>
                                      <p:tavLst>
                                        <p:tav tm="0">
                                          <p:val>
                                            <p:fltVal val="0"/>
                                          </p:val>
                                        </p:tav>
                                        <p:tav tm="100000">
                                          <p:val>
                                            <p:strVal val="#ppt_w"/>
                                          </p:val>
                                        </p:tav>
                                      </p:tavLst>
                                    </p:anim>
                                    <p:anim calcmode="lin" valueType="num">
                                      <p:cBhvr>
                                        <p:cTn id="67" dur="500" fill="hold"/>
                                        <p:tgtEl>
                                          <p:spTgt spid="18"/>
                                        </p:tgtEl>
                                        <p:attrNameLst>
                                          <p:attrName>ppt_h</p:attrName>
                                        </p:attrNameLst>
                                      </p:cBhvr>
                                      <p:tavLst>
                                        <p:tav tm="0">
                                          <p:val>
                                            <p:fltVal val="0"/>
                                          </p:val>
                                        </p:tav>
                                        <p:tav tm="100000">
                                          <p:val>
                                            <p:strVal val="#ppt_h"/>
                                          </p:val>
                                        </p:tav>
                                      </p:tavLst>
                                    </p:anim>
                                    <p:animEffect transition="in" filter="fade">
                                      <p:cBhvr>
                                        <p:cTn id="68" dur="500"/>
                                        <p:tgtEl>
                                          <p:spTgt spid="1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500" fill="hold"/>
                                        <p:tgtEl>
                                          <p:spTgt spid="19"/>
                                        </p:tgtEl>
                                        <p:attrNameLst>
                                          <p:attrName>ppt_w</p:attrName>
                                        </p:attrNameLst>
                                      </p:cBhvr>
                                      <p:tavLst>
                                        <p:tav tm="0">
                                          <p:val>
                                            <p:fltVal val="0"/>
                                          </p:val>
                                        </p:tav>
                                        <p:tav tm="100000">
                                          <p:val>
                                            <p:strVal val="#ppt_w"/>
                                          </p:val>
                                        </p:tav>
                                      </p:tavLst>
                                    </p:anim>
                                    <p:anim calcmode="lin" valueType="num">
                                      <p:cBhvr>
                                        <p:cTn id="72" dur="500" fill="hold"/>
                                        <p:tgtEl>
                                          <p:spTgt spid="19"/>
                                        </p:tgtEl>
                                        <p:attrNameLst>
                                          <p:attrName>ppt_h</p:attrName>
                                        </p:attrNameLst>
                                      </p:cBhvr>
                                      <p:tavLst>
                                        <p:tav tm="0">
                                          <p:val>
                                            <p:fltVal val="0"/>
                                          </p:val>
                                        </p:tav>
                                        <p:tav tm="100000">
                                          <p:val>
                                            <p:strVal val="#ppt_h"/>
                                          </p:val>
                                        </p:tav>
                                      </p:tavLst>
                                    </p:anim>
                                    <p:animEffect transition="in" filter="fade">
                                      <p:cBhvr>
                                        <p:cTn id="73" dur="500"/>
                                        <p:tgtEl>
                                          <p:spTgt spid="19"/>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par>
                          <p:cTn id="78" fill="hold">
                            <p:stCondLst>
                              <p:cond delay="100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childTnLst>
                          </p:cTn>
                        </p:par>
                        <p:par>
                          <p:cTn id="82" fill="hold">
                            <p:stCondLst>
                              <p:cond delay="1500"/>
                            </p:stCondLst>
                            <p:childTnLst>
                              <p:par>
                                <p:cTn id="83" presetID="10" presetClass="entr" presetSubtype="0" fill="hold"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10" grpId="0" animBg="1"/>
      <p:bldP spid="6"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1633" y="462451"/>
            <a:ext cx="1808480" cy="583565"/>
          </a:xfrm>
          <a:prstGeom prst="rect">
            <a:avLst/>
          </a:prstGeom>
        </p:spPr>
        <p:txBody>
          <a:bodyPr wrap="none">
            <a:spAutoFit/>
          </a:bodyPr>
          <a:lstStyle/>
          <a:p>
            <a:r>
              <a:rPr lang="zh-CN" altLang="en-US" sz="3200" b="1" dirty="0">
                <a:solidFill>
                  <a:schemeClr val="bg2">
                    <a:lumMod val="25000"/>
                  </a:schemeClr>
                </a:solidFill>
                <a:latin typeface="微软雅黑" panose="020B0503020204020204" pitchFamily="34" charset="-122"/>
                <a:ea typeface="微软雅黑" panose="020B0503020204020204" pitchFamily="34" charset="-122"/>
              </a:rPr>
              <a:t>方法介绍</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7" name="等腰三角形 5"/>
          <p:cNvSpPr/>
          <p:nvPr/>
        </p:nvSpPr>
        <p:spPr>
          <a:xfrm rot="10800000">
            <a:off x="76097" y="926910"/>
            <a:ext cx="3269442" cy="4416775"/>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Lst>
            <a:ahLst/>
            <a:cxnLst>
              <a:cxn ang="0">
                <a:pos x="connsiteX0-1" y="connsiteY0-2"/>
              </a:cxn>
              <a:cxn ang="0">
                <a:pos x="connsiteX1-3" y="connsiteY1-4"/>
              </a:cxn>
              <a:cxn ang="0">
                <a:pos x="connsiteX2-5" y="connsiteY2-6"/>
              </a:cxn>
              <a:cxn ang="0">
                <a:pos x="connsiteX3-7" y="connsiteY3-8"/>
              </a:cxn>
            </a:cxnLst>
            <a:rect l="l" t="t" r="r" b="b"/>
            <a:pathLst>
              <a:path w="1762192" h="2613696">
                <a:moveTo>
                  <a:pt x="1326566" y="2613696"/>
                </a:moveTo>
                <a:lnTo>
                  <a:pt x="1762192" y="1448051"/>
                </a:lnTo>
                <a:lnTo>
                  <a:pt x="0" y="0"/>
                </a:lnTo>
                <a:lnTo>
                  <a:pt x="1326566" y="2613696"/>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8" name="等腰三角形 5"/>
          <p:cNvSpPr/>
          <p:nvPr/>
        </p:nvSpPr>
        <p:spPr>
          <a:xfrm rot="12786587">
            <a:off x="9553124" y="3779819"/>
            <a:ext cx="3007845" cy="488822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1326566 w 1927744"/>
              <a:gd name="connsiteY0-90" fmla="*/ 2613696 h 2613696"/>
              <a:gd name="connsiteX1-91" fmla="*/ 1927744 w 1927744"/>
              <a:gd name="connsiteY1-92" fmla="*/ 1440019 h 2613696"/>
              <a:gd name="connsiteX2-93" fmla="*/ 0 w 1927744"/>
              <a:gd name="connsiteY2-94" fmla="*/ 0 h 2613696"/>
              <a:gd name="connsiteX3-95" fmla="*/ 1326566 w 1927744"/>
              <a:gd name="connsiteY3-96" fmla="*/ 2613696 h 2613696"/>
              <a:gd name="connsiteX0-97" fmla="*/ 1020016 w 1621194"/>
              <a:gd name="connsiteY0-98" fmla="*/ 2892683 h 2892683"/>
              <a:gd name="connsiteX1-99" fmla="*/ 1621194 w 1621194"/>
              <a:gd name="connsiteY1-100" fmla="*/ 1719006 h 2892683"/>
              <a:gd name="connsiteX2-101" fmla="*/ 0 w 1621194"/>
              <a:gd name="connsiteY2-102" fmla="*/ 0 h 2892683"/>
              <a:gd name="connsiteX3-103" fmla="*/ 1020016 w 1621194"/>
              <a:gd name="connsiteY3-104" fmla="*/ 2892683 h 2892683"/>
            </a:gdLst>
            <a:ahLst/>
            <a:cxnLst>
              <a:cxn ang="0">
                <a:pos x="connsiteX0-1" y="connsiteY0-2"/>
              </a:cxn>
              <a:cxn ang="0">
                <a:pos x="connsiteX1-3" y="connsiteY1-4"/>
              </a:cxn>
              <a:cxn ang="0">
                <a:pos x="connsiteX2-5" y="connsiteY2-6"/>
              </a:cxn>
              <a:cxn ang="0">
                <a:pos x="connsiteX3-7" y="connsiteY3-8"/>
              </a:cxn>
            </a:cxnLst>
            <a:rect l="l" t="t" r="r" b="b"/>
            <a:pathLst>
              <a:path w="1621194" h="2892683">
                <a:moveTo>
                  <a:pt x="1020016" y="2892683"/>
                </a:moveTo>
                <a:lnTo>
                  <a:pt x="1621194" y="1719006"/>
                </a:lnTo>
                <a:lnTo>
                  <a:pt x="0" y="0"/>
                </a:lnTo>
                <a:lnTo>
                  <a:pt x="1020016" y="28926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10" name="等腰三角形 5"/>
          <p:cNvSpPr/>
          <p:nvPr/>
        </p:nvSpPr>
        <p:spPr>
          <a:xfrm rot="4038334">
            <a:off x="-1179432" y="3656049"/>
            <a:ext cx="2190917" cy="148212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831195 w 1266821"/>
              <a:gd name="connsiteY0-90" fmla="*/ 1534814 h 1534814"/>
              <a:gd name="connsiteX1-91" fmla="*/ 1266821 w 1266821"/>
              <a:gd name="connsiteY1-92" fmla="*/ 369169 h 1534814"/>
              <a:gd name="connsiteX2-93" fmla="*/ -1 w 1266821"/>
              <a:gd name="connsiteY2-94" fmla="*/ 0 h 1534814"/>
              <a:gd name="connsiteX3-95" fmla="*/ 831195 w 1266821"/>
              <a:gd name="connsiteY3-96" fmla="*/ 1534814 h 1534814"/>
              <a:gd name="connsiteX0-97" fmla="*/ 996994 w 1432620"/>
              <a:gd name="connsiteY0-98" fmla="*/ 2119578 h 2119578"/>
              <a:gd name="connsiteX1-99" fmla="*/ 1432620 w 1432620"/>
              <a:gd name="connsiteY1-100" fmla="*/ 953933 h 2119578"/>
              <a:gd name="connsiteX2-101" fmla="*/ 1 w 1432620"/>
              <a:gd name="connsiteY2-102" fmla="*/ 0 h 2119578"/>
              <a:gd name="connsiteX3-103" fmla="*/ 996994 w 1432620"/>
              <a:gd name="connsiteY3-104" fmla="*/ 2119578 h 2119578"/>
              <a:gd name="connsiteX0-105" fmla="*/ 425654 w 1432619"/>
              <a:gd name="connsiteY0-106" fmla="*/ 1350536 h 1350536"/>
              <a:gd name="connsiteX1-107" fmla="*/ 1432619 w 1432619"/>
              <a:gd name="connsiteY1-108" fmla="*/ 953933 h 1350536"/>
              <a:gd name="connsiteX2-109" fmla="*/ 0 w 1432619"/>
              <a:gd name="connsiteY2-110" fmla="*/ 0 h 1350536"/>
              <a:gd name="connsiteX3-111" fmla="*/ 425654 w 1432619"/>
              <a:gd name="connsiteY3-112" fmla="*/ 1350536 h 1350536"/>
              <a:gd name="connsiteX0-113" fmla="*/ 1042678 w 1432619"/>
              <a:gd name="connsiteY0-114" fmla="*/ 1967444 h 1967444"/>
              <a:gd name="connsiteX1-115" fmla="*/ 1432619 w 1432619"/>
              <a:gd name="connsiteY1-116" fmla="*/ 953933 h 1967444"/>
              <a:gd name="connsiteX2-117" fmla="*/ 0 w 1432619"/>
              <a:gd name="connsiteY2-118" fmla="*/ 0 h 1967444"/>
              <a:gd name="connsiteX3-119" fmla="*/ 1042678 w 1432619"/>
              <a:gd name="connsiteY3-120" fmla="*/ 1967444 h 1967444"/>
              <a:gd name="connsiteX0-121" fmla="*/ 1042678 w 2952036"/>
              <a:gd name="connsiteY0-122" fmla="*/ 1967444 h 1967444"/>
              <a:gd name="connsiteX1-123" fmla="*/ 2952036 w 2952036"/>
              <a:gd name="connsiteY1-124" fmla="*/ 1592915 h 1967444"/>
              <a:gd name="connsiteX2-125" fmla="*/ 0 w 2952036"/>
              <a:gd name="connsiteY2-126" fmla="*/ 0 h 1967444"/>
              <a:gd name="connsiteX3-127" fmla="*/ 1042678 w 2952036"/>
              <a:gd name="connsiteY3-128" fmla="*/ 1967444 h 1967444"/>
              <a:gd name="connsiteX0-129" fmla="*/ 2256781 w 2952036"/>
              <a:gd name="connsiteY0-130" fmla="*/ 2192548 h 2192548"/>
              <a:gd name="connsiteX1-131" fmla="*/ 2952036 w 2952036"/>
              <a:gd name="connsiteY1-132" fmla="*/ 1592915 h 2192548"/>
              <a:gd name="connsiteX2-133" fmla="*/ 0 w 2952036"/>
              <a:gd name="connsiteY2-134" fmla="*/ 0 h 2192548"/>
              <a:gd name="connsiteX3-135" fmla="*/ 2256781 w 2952036"/>
              <a:gd name="connsiteY3-136" fmla="*/ 2192548 h 2192548"/>
            </a:gdLst>
            <a:ahLst/>
            <a:cxnLst>
              <a:cxn ang="0">
                <a:pos x="connsiteX0-1" y="connsiteY0-2"/>
              </a:cxn>
              <a:cxn ang="0">
                <a:pos x="connsiteX1-3" y="connsiteY1-4"/>
              </a:cxn>
              <a:cxn ang="0">
                <a:pos x="connsiteX2-5" y="connsiteY2-6"/>
              </a:cxn>
              <a:cxn ang="0">
                <a:pos x="connsiteX3-7" y="connsiteY3-8"/>
              </a:cxn>
            </a:cxnLst>
            <a:rect l="l" t="t" r="r" b="b"/>
            <a:pathLst>
              <a:path w="2952036" h="2192548">
                <a:moveTo>
                  <a:pt x="2256781" y="2192548"/>
                </a:moveTo>
                <a:lnTo>
                  <a:pt x="2952036" y="1592915"/>
                </a:lnTo>
                <a:lnTo>
                  <a:pt x="0" y="0"/>
                </a:lnTo>
                <a:lnTo>
                  <a:pt x="2256781" y="219254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grpSp>
        <p:nvGrpSpPr>
          <p:cNvPr id="29" name="组合 28"/>
          <p:cNvGrpSpPr/>
          <p:nvPr/>
        </p:nvGrpSpPr>
        <p:grpSpPr>
          <a:xfrm>
            <a:off x="685165" y="1142365"/>
            <a:ext cx="7012940" cy="1154670"/>
            <a:chOff x="1973647" y="2352404"/>
            <a:chExt cx="2541253" cy="269811"/>
          </a:xfrm>
        </p:grpSpPr>
        <p:sp>
          <p:nvSpPr>
            <p:cNvPr id="30" name="文本框 29"/>
            <p:cNvSpPr txBox="1"/>
            <p:nvPr/>
          </p:nvSpPr>
          <p:spPr>
            <a:xfrm>
              <a:off x="1973647" y="2352404"/>
              <a:ext cx="1111626" cy="93183"/>
            </a:xfrm>
            <a:prstGeom prst="rect">
              <a:avLst/>
            </a:prstGeom>
            <a:noFill/>
          </p:spPr>
          <p:txBody>
            <a:bodyPr wrap="square" rtlCol="0">
              <a:spAutoFit/>
              <a:scene3d>
                <a:camera prst="orthographicFront"/>
                <a:lightRig rig="threePt" dir="t"/>
              </a:scene3d>
              <a:sp3d contourW="12700"/>
            </a:bodyPr>
            <a:p>
              <a:pPr algn="dist"/>
              <a:r>
                <a:rPr lang="en-US" altLang="zh-CN" sz="2000" b="1" dirty="0">
                  <a:latin typeface="微软雅黑" panose="020B0503020204020204" pitchFamily="34" charset="-122"/>
                  <a:ea typeface="微软雅黑" panose="020B0503020204020204" pitchFamily="34" charset="-122"/>
                </a:rPr>
                <a:t>LDR</a:t>
              </a:r>
              <a:r>
                <a:rPr lang="zh-CN" altLang="en-US" sz="2000" b="1" dirty="0">
                  <a:latin typeface="微软雅黑" panose="020B0503020204020204" pitchFamily="34" charset="-122"/>
                  <a:ea typeface="微软雅黑" panose="020B0503020204020204" pitchFamily="34" charset="-122"/>
                </a:rPr>
                <a:t>全景光源检测</a:t>
              </a:r>
              <a:endParaRPr lang="zh-CN" altLang="en-US" sz="20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1979729" y="2445643"/>
              <a:ext cx="2535171" cy="176572"/>
            </a:xfrm>
            <a:prstGeom prst="rect">
              <a:avLst/>
            </a:prstGeom>
            <a:noFill/>
          </p:spPr>
          <p:txBody>
            <a:bodyPr wrap="square">
              <a:spAutoFit/>
              <a:scene3d>
                <a:camera prst="orthographicFront"/>
                <a:lightRig rig="threePt" dir="t"/>
              </a:scene3d>
              <a:sp3d contourW="12700"/>
            </a:bodyPr>
            <a:p>
              <a:pPr lvl="0" algn="l" defTabSz="914400">
                <a:lnSpc>
                  <a:spcPct val="120000"/>
                </a:lnSpc>
                <a:defRPr/>
              </a:pPr>
              <a:r>
                <a:rPr dirty="0">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rPr>
                <a:t>用LDR全景图训练CNN检测光源，我们必须首先检测全景图中与明亮光源相对应的区域。为此，我们提出了一种新型的光源探测器</a:t>
              </a:r>
              <a:endParaRPr dirty="0">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endParaRPr>
            </a:p>
          </p:txBody>
        </p:sp>
      </p:grpSp>
      <p:sp>
        <p:nvSpPr>
          <p:cNvPr id="32" name="文本框 31"/>
          <p:cNvSpPr txBox="1"/>
          <p:nvPr/>
        </p:nvSpPr>
        <p:spPr>
          <a:xfrm>
            <a:off x="701949" y="2719311"/>
            <a:ext cx="6996156" cy="1419860"/>
          </a:xfrm>
          <a:prstGeom prst="rect">
            <a:avLst/>
          </a:prstGeom>
          <a:noFill/>
        </p:spPr>
        <p:txBody>
          <a:bodyPr wrap="square">
            <a:spAutoFit/>
            <a:scene3d>
              <a:camera prst="orthographicFront"/>
              <a:lightRig rig="threePt" dir="t"/>
            </a:scene3d>
            <a:sp3d contourW="12700"/>
          </a:bodyPr>
          <a:p>
            <a:pPr lvl="0" algn="l" defTabSz="914400">
              <a:lnSpc>
                <a:spcPct val="120000"/>
              </a:lnSpc>
              <a:defRPr/>
            </a:pPr>
            <a:r>
              <a:rPr lang="zh-CN"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首先将全景图转换为灰度图，然后将其</a:t>
            </a:r>
            <a:r>
              <a:rPr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围绕俯仰角旋转90_以生成Prot，从而天顶与地平线对齐。这种旋转需要考虑由等角投影引起的大变形，该等角投影严重地拉伸了极点周围的区域。然后，在P和Prot上分别在五个不同尺度的方块上计算特征。</a:t>
            </a:r>
            <a:endParaRPr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34" name="文本框 33"/>
          <p:cNvSpPr txBox="1"/>
          <p:nvPr/>
        </p:nvSpPr>
        <p:spPr>
          <a:xfrm>
            <a:off x="701949" y="4729086"/>
            <a:ext cx="6996156" cy="1087755"/>
          </a:xfrm>
          <a:prstGeom prst="rect">
            <a:avLst/>
          </a:prstGeom>
          <a:noFill/>
        </p:spPr>
        <p:txBody>
          <a:bodyPr wrap="square">
            <a:spAutoFit/>
            <a:scene3d>
              <a:camera prst="orthographicFront"/>
              <a:lightRig rig="threePt" dir="t"/>
            </a:scene3d>
            <a:sp3d contourW="12700"/>
          </a:bodyPr>
          <a:p>
            <a:pPr lvl="0" algn="l" defTabSz="914400">
              <a:lnSpc>
                <a:spcPct val="120000"/>
              </a:lnSpc>
              <a:defRPr/>
            </a:pPr>
            <a:r>
              <a:rPr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使用HOG、平均斑块高度、以及它的平均值、标准偏差和99％强度值。这些特征用于训练用于小型(例如，聚光灯和灯)和大型(例如，窗口、反射)光源的两个逻辑回归分类器</a:t>
            </a:r>
            <a:endParaRPr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35" name="组合 34"/>
          <p:cNvGrpSpPr/>
          <p:nvPr/>
        </p:nvGrpSpPr>
        <p:grpSpPr>
          <a:xfrm>
            <a:off x="7756525" y="663575"/>
            <a:ext cx="4053840" cy="3479281"/>
            <a:chOff x="1973647" y="2352404"/>
            <a:chExt cx="2541253" cy="813261"/>
          </a:xfrm>
        </p:grpSpPr>
        <p:sp>
          <p:nvSpPr>
            <p:cNvPr id="36" name="文本框 35"/>
            <p:cNvSpPr txBox="1"/>
            <p:nvPr/>
          </p:nvSpPr>
          <p:spPr>
            <a:xfrm>
              <a:off x="1973647" y="2352404"/>
              <a:ext cx="971219" cy="93212"/>
            </a:xfrm>
            <a:prstGeom prst="rect">
              <a:avLst/>
            </a:prstGeom>
            <a:noFill/>
          </p:spPr>
          <p:txBody>
            <a:bodyPr wrap="square" rtlCol="0">
              <a:spAutoFit/>
              <a:scene3d>
                <a:camera prst="orthographicFront"/>
                <a:lightRig rig="threePt" dir="t"/>
              </a:scene3d>
              <a:sp3d contourW="12700"/>
            </a:bodyPr>
            <a:p>
              <a:pPr algn="dist"/>
              <a:r>
                <a:rPr lang="zh-CN" altLang="en-US" sz="2000" b="1" dirty="0">
                  <a:latin typeface="微软雅黑" panose="020B0503020204020204" pitchFamily="34" charset="-122"/>
                  <a:ea typeface="微软雅黑" panose="020B0503020204020204" pitchFamily="34" charset="-122"/>
                </a:rPr>
                <a:t>细节处理</a:t>
              </a:r>
              <a:endParaRPr lang="zh-CN" altLang="en-US" sz="2000"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979729" y="2445643"/>
              <a:ext cx="2535171" cy="720022"/>
            </a:xfrm>
            <a:prstGeom prst="rect">
              <a:avLst/>
            </a:prstGeom>
            <a:noFill/>
          </p:spPr>
          <p:txBody>
            <a:bodyPr wrap="square">
              <a:spAutoFit/>
              <a:scene3d>
                <a:camera prst="orthographicFront"/>
                <a:lightRig rig="threePt" dir="t"/>
              </a:scene3d>
              <a:sp3d contourW="12700"/>
            </a:bodyPr>
            <a:p>
              <a:pPr lvl="0" algn="l" defTabSz="914400">
                <a:lnSpc>
                  <a:spcPct val="120000"/>
                </a:lnSpc>
                <a:defRPr/>
              </a:pPr>
              <a:r>
                <a:rPr dirty="0">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rPr>
                <a:t>从SUN360数据库中手动注释一组400个全景。四种光源的标签：聚光灯，灯，窗户，和（反弹）反射</a:t>
              </a:r>
              <a:endParaRPr dirty="0">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endParaRPr dirty="0">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r>
                <a:rPr lang="zh-CN" dirty="0">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rPr>
                <a:t>这些图片，80%的全景图用于培训，20%用于测试。同时，当评估分类器时，我们丢弃底部15%的全景图，因为这个区域通常包含水印，并且光源很少位于相机下方</a:t>
              </a:r>
              <a:endParaRPr lang="zh-CN" dirty="0">
                <a:solidFill>
                  <a:schemeClr val="tx1">
                    <a:lumMod val="50000"/>
                    <a:lumOff val="50000"/>
                  </a:schemeClr>
                </a:solidFill>
                <a:uFillTx/>
                <a:latin typeface="微软雅黑" panose="020B0503020204020204" pitchFamily="34" charset="-122"/>
                <a:ea typeface="微软雅黑" panose="020B0503020204020204" pitchFamily="34" charset="-122"/>
                <a:sym typeface="Century Gothic" panose="020B0502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iterate type="lt">
                                    <p:tmPct val="15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253"/>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0"/>
                            </p:stCondLst>
                            <p:childTnLst>
                              <p:par>
                                <p:cTn id="19" presetID="10" presetClass="entr" presetSubtype="0"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01633" y="462451"/>
            <a:ext cx="1808480" cy="583565"/>
          </a:xfrm>
          <a:prstGeom prst="rect">
            <a:avLst/>
          </a:prstGeom>
        </p:spPr>
        <p:txBody>
          <a:bodyPr wrap="none">
            <a:spAutoFit/>
          </a:bodyPr>
          <a:lstStyle/>
          <a:p>
            <a:r>
              <a:rPr lang="zh-CN" altLang="en-US" sz="3200" b="1" dirty="0">
                <a:solidFill>
                  <a:schemeClr val="bg2">
                    <a:lumMod val="25000"/>
                  </a:schemeClr>
                </a:solidFill>
                <a:latin typeface="微软雅黑" panose="020B0503020204020204" pitchFamily="34" charset="-122"/>
                <a:ea typeface="微软雅黑" panose="020B0503020204020204" pitchFamily="34" charset="-122"/>
              </a:rPr>
              <a:t>方法介绍</a:t>
            </a:r>
            <a:endParaRPr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7" name="等腰三角形 5"/>
          <p:cNvSpPr/>
          <p:nvPr/>
        </p:nvSpPr>
        <p:spPr>
          <a:xfrm rot="10800000">
            <a:off x="76097" y="926910"/>
            <a:ext cx="3269442" cy="4416775"/>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Lst>
            <a:ahLst/>
            <a:cxnLst>
              <a:cxn ang="0">
                <a:pos x="connsiteX0-1" y="connsiteY0-2"/>
              </a:cxn>
              <a:cxn ang="0">
                <a:pos x="connsiteX1-3" y="connsiteY1-4"/>
              </a:cxn>
              <a:cxn ang="0">
                <a:pos x="connsiteX2-5" y="connsiteY2-6"/>
              </a:cxn>
              <a:cxn ang="0">
                <a:pos x="connsiteX3-7" y="connsiteY3-8"/>
              </a:cxn>
            </a:cxnLst>
            <a:rect l="l" t="t" r="r" b="b"/>
            <a:pathLst>
              <a:path w="1762192" h="2613696">
                <a:moveTo>
                  <a:pt x="1326566" y="2613696"/>
                </a:moveTo>
                <a:lnTo>
                  <a:pt x="1762192" y="1448051"/>
                </a:lnTo>
                <a:lnTo>
                  <a:pt x="0" y="0"/>
                </a:lnTo>
                <a:lnTo>
                  <a:pt x="1326566" y="2613696"/>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latin typeface="微软雅黑" panose="020B0503020204020204" pitchFamily="34" charset="-122"/>
              <a:ea typeface="微软雅黑" panose="020B0503020204020204" pitchFamily="34" charset="-122"/>
            </a:endParaRPr>
          </a:p>
        </p:txBody>
      </p:sp>
      <p:sp>
        <p:nvSpPr>
          <p:cNvPr id="8" name="等腰三角形 5"/>
          <p:cNvSpPr/>
          <p:nvPr/>
        </p:nvSpPr>
        <p:spPr>
          <a:xfrm rot="12786587">
            <a:off x="9553124" y="3779819"/>
            <a:ext cx="3007845" cy="4888223"/>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1326566 w 1927744"/>
              <a:gd name="connsiteY0-90" fmla="*/ 2613696 h 2613696"/>
              <a:gd name="connsiteX1-91" fmla="*/ 1927744 w 1927744"/>
              <a:gd name="connsiteY1-92" fmla="*/ 1440019 h 2613696"/>
              <a:gd name="connsiteX2-93" fmla="*/ 0 w 1927744"/>
              <a:gd name="connsiteY2-94" fmla="*/ 0 h 2613696"/>
              <a:gd name="connsiteX3-95" fmla="*/ 1326566 w 1927744"/>
              <a:gd name="connsiteY3-96" fmla="*/ 2613696 h 2613696"/>
              <a:gd name="connsiteX0-97" fmla="*/ 1020016 w 1621194"/>
              <a:gd name="connsiteY0-98" fmla="*/ 2892683 h 2892683"/>
              <a:gd name="connsiteX1-99" fmla="*/ 1621194 w 1621194"/>
              <a:gd name="connsiteY1-100" fmla="*/ 1719006 h 2892683"/>
              <a:gd name="connsiteX2-101" fmla="*/ 0 w 1621194"/>
              <a:gd name="connsiteY2-102" fmla="*/ 0 h 2892683"/>
              <a:gd name="connsiteX3-103" fmla="*/ 1020016 w 1621194"/>
              <a:gd name="connsiteY3-104" fmla="*/ 2892683 h 2892683"/>
            </a:gdLst>
            <a:ahLst/>
            <a:cxnLst>
              <a:cxn ang="0">
                <a:pos x="connsiteX0-1" y="connsiteY0-2"/>
              </a:cxn>
              <a:cxn ang="0">
                <a:pos x="connsiteX1-3" y="connsiteY1-4"/>
              </a:cxn>
              <a:cxn ang="0">
                <a:pos x="connsiteX2-5" y="connsiteY2-6"/>
              </a:cxn>
              <a:cxn ang="0">
                <a:pos x="connsiteX3-7" y="connsiteY3-8"/>
              </a:cxn>
            </a:cxnLst>
            <a:rect l="l" t="t" r="r" b="b"/>
            <a:pathLst>
              <a:path w="1621194" h="2892683">
                <a:moveTo>
                  <a:pt x="1020016" y="2892683"/>
                </a:moveTo>
                <a:lnTo>
                  <a:pt x="1621194" y="1719006"/>
                </a:lnTo>
                <a:lnTo>
                  <a:pt x="0" y="0"/>
                </a:lnTo>
                <a:lnTo>
                  <a:pt x="1020016" y="2892683"/>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sp>
        <p:nvSpPr>
          <p:cNvPr id="10" name="等腰三角形 5"/>
          <p:cNvSpPr/>
          <p:nvPr/>
        </p:nvSpPr>
        <p:spPr>
          <a:xfrm rot="4038334">
            <a:off x="-1179432" y="3656049"/>
            <a:ext cx="2190917" cy="1482120"/>
          </a:xfrm>
          <a:custGeom>
            <a:avLst/>
            <a:gdLst>
              <a:gd name="connsiteX0" fmla="*/ 0 w 3505200"/>
              <a:gd name="connsiteY0" fmla="*/ 3352800 h 3352800"/>
              <a:gd name="connsiteX1" fmla="*/ 1752600 w 3505200"/>
              <a:gd name="connsiteY1" fmla="*/ 0 h 3352800"/>
              <a:gd name="connsiteX2" fmla="*/ 3505200 w 3505200"/>
              <a:gd name="connsiteY2" fmla="*/ 3352800 h 3352800"/>
              <a:gd name="connsiteX3" fmla="*/ 0 w 3505200"/>
              <a:gd name="connsiteY3" fmla="*/ 3352800 h 3352800"/>
              <a:gd name="connsiteX0-1" fmla="*/ 0 w 4025900"/>
              <a:gd name="connsiteY0-2" fmla="*/ 1625600 h 3352800"/>
              <a:gd name="connsiteX1-3" fmla="*/ 2273300 w 4025900"/>
              <a:gd name="connsiteY1-4" fmla="*/ 0 h 3352800"/>
              <a:gd name="connsiteX2-5" fmla="*/ 4025900 w 4025900"/>
              <a:gd name="connsiteY2-6" fmla="*/ 3352800 h 3352800"/>
              <a:gd name="connsiteX3-7" fmla="*/ 0 w 4025900"/>
              <a:gd name="connsiteY3-8" fmla="*/ 1625600 h 3352800"/>
              <a:gd name="connsiteX0-9" fmla="*/ 0 w 4025900"/>
              <a:gd name="connsiteY0-10" fmla="*/ 1879600 h 3606800"/>
              <a:gd name="connsiteX1-11" fmla="*/ 3746500 w 4025900"/>
              <a:gd name="connsiteY1-12" fmla="*/ 0 h 3606800"/>
              <a:gd name="connsiteX2-13" fmla="*/ 4025900 w 4025900"/>
              <a:gd name="connsiteY2-14" fmla="*/ 3606800 h 3606800"/>
              <a:gd name="connsiteX3-15" fmla="*/ 0 w 4025900"/>
              <a:gd name="connsiteY3-16" fmla="*/ 1879600 h 3606800"/>
              <a:gd name="connsiteX0-17" fmla="*/ 0 w 4508500"/>
              <a:gd name="connsiteY0-18" fmla="*/ 1879600 h 3657600"/>
              <a:gd name="connsiteX1-19" fmla="*/ 3746500 w 4508500"/>
              <a:gd name="connsiteY1-20" fmla="*/ 0 h 3657600"/>
              <a:gd name="connsiteX2-21" fmla="*/ 4508500 w 4508500"/>
              <a:gd name="connsiteY2-22" fmla="*/ 3657600 h 3657600"/>
              <a:gd name="connsiteX3-23" fmla="*/ 0 w 4508500"/>
              <a:gd name="connsiteY3-24" fmla="*/ 1879600 h 3657600"/>
              <a:gd name="connsiteX0-25" fmla="*/ 0 w 4508500"/>
              <a:gd name="connsiteY0-26" fmla="*/ 480291 h 2258291"/>
              <a:gd name="connsiteX1-27" fmla="*/ 2319481 w 4508500"/>
              <a:gd name="connsiteY1-28" fmla="*/ 0 h 2258291"/>
              <a:gd name="connsiteX2-29" fmla="*/ 4508500 w 4508500"/>
              <a:gd name="connsiteY2-30" fmla="*/ 2258291 h 2258291"/>
              <a:gd name="connsiteX3-31" fmla="*/ 0 w 4508500"/>
              <a:gd name="connsiteY3-32" fmla="*/ 480291 h 2258291"/>
              <a:gd name="connsiteX0-33" fmla="*/ 0 w 4508500"/>
              <a:gd name="connsiteY0-34" fmla="*/ 1006764 h 2784764"/>
              <a:gd name="connsiteX1-35" fmla="*/ 1959263 w 4508500"/>
              <a:gd name="connsiteY1-36" fmla="*/ 0 h 2784764"/>
              <a:gd name="connsiteX2-37" fmla="*/ 4508500 w 4508500"/>
              <a:gd name="connsiteY2-38" fmla="*/ 2784764 h 2784764"/>
              <a:gd name="connsiteX3-39" fmla="*/ 0 w 4508500"/>
              <a:gd name="connsiteY3-40" fmla="*/ 1006764 h 2784764"/>
              <a:gd name="connsiteX0-41" fmla="*/ 0 w 1959263"/>
              <a:gd name="connsiteY0-42" fmla="*/ 4608946 h 4608946"/>
              <a:gd name="connsiteX1-43" fmla="*/ 1959263 w 1959263"/>
              <a:gd name="connsiteY1-44" fmla="*/ 3602182 h 4608946"/>
              <a:gd name="connsiteX2-45" fmla="*/ 1141845 w 1959263"/>
              <a:gd name="connsiteY2-46" fmla="*/ 0 h 4608946"/>
              <a:gd name="connsiteX3-47" fmla="*/ 0 w 1959263"/>
              <a:gd name="connsiteY3-48" fmla="*/ 4608946 h 4608946"/>
              <a:gd name="connsiteX0-49" fmla="*/ 0 w 1959263"/>
              <a:gd name="connsiteY0-50" fmla="*/ 4719783 h 4719783"/>
              <a:gd name="connsiteX1-51" fmla="*/ 1959263 w 1959263"/>
              <a:gd name="connsiteY1-52" fmla="*/ 3713019 h 4719783"/>
              <a:gd name="connsiteX2-53" fmla="*/ 1127991 w 1959263"/>
              <a:gd name="connsiteY2-54" fmla="*/ 0 h 4719783"/>
              <a:gd name="connsiteX3-55" fmla="*/ 0 w 1959263"/>
              <a:gd name="connsiteY3-56" fmla="*/ 4719783 h 4719783"/>
              <a:gd name="connsiteX0-57" fmla="*/ 0 w 1127991"/>
              <a:gd name="connsiteY0-58" fmla="*/ 4719783 h 4719783"/>
              <a:gd name="connsiteX1-59" fmla="*/ 669082 w 1127991"/>
              <a:gd name="connsiteY1-60" fmla="*/ 3625337 h 4719783"/>
              <a:gd name="connsiteX2-61" fmla="*/ 1127991 w 1127991"/>
              <a:gd name="connsiteY2-62" fmla="*/ 0 h 4719783"/>
              <a:gd name="connsiteX3-63" fmla="*/ 0 w 1127991"/>
              <a:gd name="connsiteY3-64" fmla="*/ 4719783 h 4719783"/>
              <a:gd name="connsiteX0-65" fmla="*/ 976382 w 1645464"/>
              <a:gd name="connsiteY0-66" fmla="*/ 2627936 h 2627936"/>
              <a:gd name="connsiteX1-67" fmla="*/ 1645464 w 1645464"/>
              <a:gd name="connsiteY1-68" fmla="*/ 1533490 h 2627936"/>
              <a:gd name="connsiteX2-69" fmla="*/ 0 w 1645464"/>
              <a:gd name="connsiteY2-70" fmla="*/ 0 h 2627936"/>
              <a:gd name="connsiteX3-71" fmla="*/ 976382 w 1645464"/>
              <a:gd name="connsiteY3-72" fmla="*/ 2627936 h 2627936"/>
              <a:gd name="connsiteX0-73" fmla="*/ 1093110 w 1762192"/>
              <a:gd name="connsiteY0-74" fmla="*/ 2542497 h 2542497"/>
              <a:gd name="connsiteX1-75" fmla="*/ 1762192 w 1762192"/>
              <a:gd name="connsiteY1-76" fmla="*/ 1448051 h 2542497"/>
              <a:gd name="connsiteX2-77" fmla="*/ 0 w 1762192"/>
              <a:gd name="connsiteY2-78" fmla="*/ 0 h 2542497"/>
              <a:gd name="connsiteX3-79" fmla="*/ 1093110 w 1762192"/>
              <a:gd name="connsiteY3-80" fmla="*/ 2542497 h 2542497"/>
              <a:gd name="connsiteX0-81" fmla="*/ 1326566 w 1762192"/>
              <a:gd name="connsiteY0-82" fmla="*/ 2613696 h 2613696"/>
              <a:gd name="connsiteX1-83" fmla="*/ 1762192 w 1762192"/>
              <a:gd name="connsiteY1-84" fmla="*/ 1448051 h 2613696"/>
              <a:gd name="connsiteX2-85" fmla="*/ 0 w 1762192"/>
              <a:gd name="connsiteY2-86" fmla="*/ 0 h 2613696"/>
              <a:gd name="connsiteX3-87" fmla="*/ 1326566 w 1762192"/>
              <a:gd name="connsiteY3-88" fmla="*/ 2613696 h 2613696"/>
              <a:gd name="connsiteX0-89" fmla="*/ 831195 w 1266821"/>
              <a:gd name="connsiteY0-90" fmla="*/ 1534814 h 1534814"/>
              <a:gd name="connsiteX1-91" fmla="*/ 1266821 w 1266821"/>
              <a:gd name="connsiteY1-92" fmla="*/ 369169 h 1534814"/>
              <a:gd name="connsiteX2-93" fmla="*/ -1 w 1266821"/>
              <a:gd name="connsiteY2-94" fmla="*/ 0 h 1534814"/>
              <a:gd name="connsiteX3-95" fmla="*/ 831195 w 1266821"/>
              <a:gd name="connsiteY3-96" fmla="*/ 1534814 h 1534814"/>
              <a:gd name="connsiteX0-97" fmla="*/ 996994 w 1432620"/>
              <a:gd name="connsiteY0-98" fmla="*/ 2119578 h 2119578"/>
              <a:gd name="connsiteX1-99" fmla="*/ 1432620 w 1432620"/>
              <a:gd name="connsiteY1-100" fmla="*/ 953933 h 2119578"/>
              <a:gd name="connsiteX2-101" fmla="*/ 1 w 1432620"/>
              <a:gd name="connsiteY2-102" fmla="*/ 0 h 2119578"/>
              <a:gd name="connsiteX3-103" fmla="*/ 996994 w 1432620"/>
              <a:gd name="connsiteY3-104" fmla="*/ 2119578 h 2119578"/>
              <a:gd name="connsiteX0-105" fmla="*/ 425654 w 1432619"/>
              <a:gd name="connsiteY0-106" fmla="*/ 1350536 h 1350536"/>
              <a:gd name="connsiteX1-107" fmla="*/ 1432619 w 1432619"/>
              <a:gd name="connsiteY1-108" fmla="*/ 953933 h 1350536"/>
              <a:gd name="connsiteX2-109" fmla="*/ 0 w 1432619"/>
              <a:gd name="connsiteY2-110" fmla="*/ 0 h 1350536"/>
              <a:gd name="connsiteX3-111" fmla="*/ 425654 w 1432619"/>
              <a:gd name="connsiteY3-112" fmla="*/ 1350536 h 1350536"/>
              <a:gd name="connsiteX0-113" fmla="*/ 1042678 w 1432619"/>
              <a:gd name="connsiteY0-114" fmla="*/ 1967444 h 1967444"/>
              <a:gd name="connsiteX1-115" fmla="*/ 1432619 w 1432619"/>
              <a:gd name="connsiteY1-116" fmla="*/ 953933 h 1967444"/>
              <a:gd name="connsiteX2-117" fmla="*/ 0 w 1432619"/>
              <a:gd name="connsiteY2-118" fmla="*/ 0 h 1967444"/>
              <a:gd name="connsiteX3-119" fmla="*/ 1042678 w 1432619"/>
              <a:gd name="connsiteY3-120" fmla="*/ 1967444 h 1967444"/>
              <a:gd name="connsiteX0-121" fmla="*/ 1042678 w 2952036"/>
              <a:gd name="connsiteY0-122" fmla="*/ 1967444 h 1967444"/>
              <a:gd name="connsiteX1-123" fmla="*/ 2952036 w 2952036"/>
              <a:gd name="connsiteY1-124" fmla="*/ 1592915 h 1967444"/>
              <a:gd name="connsiteX2-125" fmla="*/ 0 w 2952036"/>
              <a:gd name="connsiteY2-126" fmla="*/ 0 h 1967444"/>
              <a:gd name="connsiteX3-127" fmla="*/ 1042678 w 2952036"/>
              <a:gd name="connsiteY3-128" fmla="*/ 1967444 h 1967444"/>
              <a:gd name="connsiteX0-129" fmla="*/ 2256781 w 2952036"/>
              <a:gd name="connsiteY0-130" fmla="*/ 2192548 h 2192548"/>
              <a:gd name="connsiteX1-131" fmla="*/ 2952036 w 2952036"/>
              <a:gd name="connsiteY1-132" fmla="*/ 1592915 h 2192548"/>
              <a:gd name="connsiteX2-133" fmla="*/ 0 w 2952036"/>
              <a:gd name="connsiteY2-134" fmla="*/ 0 h 2192548"/>
              <a:gd name="connsiteX3-135" fmla="*/ 2256781 w 2952036"/>
              <a:gd name="connsiteY3-136" fmla="*/ 2192548 h 2192548"/>
            </a:gdLst>
            <a:ahLst/>
            <a:cxnLst>
              <a:cxn ang="0">
                <a:pos x="connsiteX0-1" y="connsiteY0-2"/>
              </a:cxn>
              <a:cxn ang="0">
                <a:pos x="connsiteX1-3" y="connsiteY1-4"/>
              </a:cxn>
              <a:cxn ang="0">
                <a:pos x="connsiteX2-5" y="connsiteY2-6"/>
              </a:cxn>
              <a:cxn ang="0">
                <a:pos x="connsiteX3-7" y="connsiteY3-8"/>
              </a:cxn>
            </a:cxnLst>
            <a:rect l="l" t="t" r="r" b="b"/>
            <a:pathLst>
              <a:path w="2952036" h="2192548">
                <a:moveTo>
                  <a:pt x="2256781" y="2192548"/>
                </a:moveTo>
                <a:lnTo>
                  <a:pt x="2952036" y="1592915"/>
                </a:lnTo>
                <a:lnTo>
                  <a:pt x="0" y="0"/>
                </a:lnTo>
                <a:lnTo>
                  <a:pt x="2256781" y="2192548"/>
                </a:lnTo>
                <a:close/>
              </a:path>
            </a:pathLst>
          </a:custGeom>
          <a:solidFill>
            <a:schemeClr val="accent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50000"/>
                  <a:lumOff val="50000"/>
                </a:schemeClr>
              </a:solidFill>
            </a:endParaRPr>
          </a:p>
        </p:txBody>
      </p:sp>
      <p:grpSp>
        <p:nvGrpSpPr>
          <p:cNvPr id="23" name="组合 22"/>
          <p:cNvGrpSpPr/>
          <p:nvPr/>
        </p:nvGrpSpPr>
        <p:grpSpPr>
          <a:xfrm>
            <a:off x="701675" y="1139825"/>
            <a:ext cx="4056380" cy="5175188"/>
            <a:chOff x="2096161" y="2352404"/>
            <a:chExt cx="2535171" cy="5174954"/>
          </a:xfrm>
        </p:grpSpPr>
        <p:sp>
          <p:nvSpPr>
            <p:cNvPr id="24" name="文本框 23"/>
            <p:cNvSpPr txBox="1"/>
            <p:nvPr/>
          </p:nvSpPr>
          <p:spPr>
            <a:xfrm>
              <a:off x="2217217" y="2352404"/>
              <a:ext cx="2174629" cy="398762"/>
            </a:xfrm>
            <a:prstGeom prst="rect">
              <a:avLst/>
            </a:prstGeom>
            <a:noFill/>
          </p:spPr>
          <p:txBody>
            <a:bodyPr wrap="square" rtlCol="0">
              <a:spAutoFit/>
              <a:scene3d>
                <a:camera prst="orthographicFront"/>
                <a:lightRig rig="threePt" dir="t"/>
              </a:scene3d>
              <a:sp3d contourW="12700"/>
            </a:bodyPr>
            <a:p>
              <a:pPr algn="dist"/>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全景图重定向</a:t>
              </a:r>
              <a:endParaRPr lang="zh-CN" altLang="en-US" sz="2000"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096161" y="2786027"/>
              <a:ext cx="2535171" cy="4741331"/>
            </a:xfrm>
            <a:prstGeom prst="rect">
              <a:avLst/>
            </a:prstGeom>
            <a:noFill/>
          </p:spPr>
          <p:txBody>
            <a:bodyPr wrap="square">
              <a:spAutoFit/>
              <a:scene3d>
                <a:camera prst="orthographicFront"/>
                <a:lightRig rig="threePt" dir="t"/>
              </a:scene3d>
              <a:sp3d contourW="12700"/>
            </a:bodyPr>
            <a:p>
              <a:pPr lvl="0" algn="l" defTabSz="914400">
                <a:lnSpc>
                  <a:spcPct val="120000"/>
                </a:lnSpc>
                <a:defRPr/>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检测LDR全景图中的光源不足以训练CNN从单张照片中学习照明。基本的问题是全景图不能代表裁剪场景中的照明条件，因为全景投影中心可以任意远离裁剪照片中场景点的位置。</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所以需要对全景图进行扭曲操作</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如右图所示，照片是从中间一栏的“原始”全景中剪下来的。把这张原始的全景图当作光源是不够的，结果会变成背光兔子。</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a:p>
              <a:pPr lvl="0" algn="l" defTabSz="914400">
                <a:lnSpc>
                  <a:spcPct val="120000"/>
                </a:lnSpc>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rPr>
                <a:t>所以我们需要将全景图扭曲，如中间第三幅所示。</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pic>
        <p:nvPicPr>
          <p:cNvPr id="2" name="图片 1"/>
          <p:cNvPicPr>
            <a:picLocks noChangeAspect="1"/>
          </p:cNvPicPr>
          <p:nvPr/>
        </p:nvPicPr>
        <p:blipFill>
          <a:blip r:embed="rId1"/>
          <a:stretch>
            <a:fillRect/>
          </a:stretch>
        </p:blipFill>
        <p:spPr>
          <a:xfrm>
            <a:off x="5469255" y="1369060"/>
            <a:ext cx="5441950" cy="3975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withEffect">
                                  <p:stCondLst>
                                    <p:cond delay="0"/>
                                  </p:stCondLst>
                                  <p:iterate type="lt">
                                    <p:tmPct val="15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253"/>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ldLvl="0" animBg="1"/>
      <p:bldP spid="8" grpId="0" bldLvl="0" animBg="1"/>
      <p:bldP spid="10" grpId="0" bldLvl="0" animBg="1"/>
    </p:bldLst>
  </p:timing>
</p:sld>
</file>

<file path=ppt/theme/theme1.xml><?xml version="1.0" encoding="utf-8"?>
<a:theme xmlns:a="http://schemas.openxmlformats.org/drawingml/2006/main" name="Office 主题​​">
  <a:themeElements>
    <a:clrScheme name="黑色2">
      <a:dk1>
        <a:sysClr val="windowText" lastClr="000000"/>
      </a:dk1>
      <a:lt1>
        <a:sysClr val="window" lastClr="FFFFFF"/>
      </a:lt1>
      <a:dk2>
        <a:srgbClr val="44546A"/>
      </a:dk2>
      <a:lt2>
        <a:srgbClr val="E7E6E6"/>
      </a:lt2>
      <a:accent1>
        <a:srgbClr val="000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1805</Words>
  <Application>WPS 演示</Application>
  <PresentationFormat>自定义</PresentationFormat>
  <Paragraphs>113</Paragraphs>
  <Slides>13</Slides>
  <Notes>25</Notes>
  <HiddenSlides>0</HiddenSlides>
  <MMClips>2</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13</vt:i4>
      </vt:variant>
    </vt:vector>
  </HeadingPairs>
  <TitlesOfParts>
    <vt:vector size="30" baseType="lpstr">
      <vt:lpstr>Arial</vt:lpstr>
      <vt:lpstr>宋体</vt:lpstr>
      <vt:lpstr>Wingdings</vt:lpstr>
      <vt:lpstr>微软雅黑</vt:lpstr>
      <vt:lpstr>张海山锐线体简</vt:lpstr>
      <vt:lpstr>Century Gothic</vt:lpstr>
      <vt:lpstr>Segoe UI Light</vt:lpstr>
      <vt:lpstr>Calibri Light</vt:lpstr>
      <vt:lpstr>Arial Unicode MS</vt:lpstr>
      <vt:lpstr>Yu Gothic UI</vt:lpstr>
      <vt:lpstr>Calibri</vt:lpstr>
      <vt:lpstr>微软雅黑 Light</vt:lpstr>
      <vt:lpstr>Open Sans Light</vt:lpstr>
      <vt:lpstr>Meiryo</vt:lpstr>
      <vt:lpstr>Arial Narrow</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dc:title>
  <dc:creator/>
  <cp:lastModifiedBy>数到三不哭</cp:lastModifiedBy>
  <cp:revision>4</cp:revision>
  <dcterms:created xsi:type="dcterms:W3CDTF">2017-04-18T10:52:00Z</dcterms:created>
  <dcterms:modified xsi:type="dcterms:W3CDTF">2018-12-25T12:41:52Z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